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5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9" r:id="rId3"/>
    <p:sldId id="1519" r:id="rId4"/>
    <p:sldId id="1520" r:id="rId5"/>
    <p:sldId id="1521" r:id="rId6"/>
    <p:sldId id="1522" r:id="rId7"/>
    <p:sldId id="1523" r:id="rId8"/>
    <p:sldId id="1515" r:id="rId9"/>
    <p:sldId id="1526" r:id="rId10"/>
    <p:sldId id="1525" r:id="rId11"/>
    <p:sldId id="1527" r:id="rId12"/>
    <p:sldId id="1528" r:id="rId13"/>
    <p:sldId id="1530" r:id="rId14"/>
    <p:sldId id="1531" r:id="rId15"/>
    <p:sldId id="1533" r:id="rId16"/>
    <p:sldId id="1517" r:id="rId17"/>
    <p:sldId id="1534" r:id="rId18"/>
    <p:sldId id="1518" r:id="rId19"/>
    <p:sldId id="1524" r:id="rId20"/>
    <p:sldId id="262" r:id="rId21"/>
    <p:sldId id="264" r:id="rId22"/>
    <p:sldId id="266" r:id="rId23"/>
    <p:sldId id="267" r:id="rId24"/>
    <p:sldId id="268" r:id="rId25"/>
    <p:sldId id="269" r:id="rId26"/>
    <p:sldId id="272" r:id="rId27"/>
    <p:sldId id="273" r:id="rId28"/>
    <p:sldId id="274" r:id="rId29"/>
    <p:sldId id="275" r:id="rId30"/>
    <p:sldId id="27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16" userDrawn="1">
          <p15:clr>
            <a:srgbClr val="A4A3A4"/>
          </p15:clr>
        </p15:guide>
        <p15:guide id="2" pos="73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FF7E"/>
    <a:srgbClr val="FFC29A"/>
    <a:srgbClr val="7AB8FF"/>
    <a:srgbClr val="F9CB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90"/>
    <p:restoredTop sz="94658"/>
  </p:normalViewPr>
  <p:slideViewPr>
    <p:cSldViewPr snapToGrid="0" showGuides="1">
      <p:cViewPr varScale="1">
        <p:scale>
          <a:sx n="106" d="100"/>
          <a:sy n="106" d="100"/>
        </p:scale>
        <p:origin x="1160" y="480"/>
      </p:cViewPr>
      <p:guideLst>
        <p:guide orient="horz" pos="3216"/>
        <p:guide pos="73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30T21:00:48.3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97 200 24575,'-9'13'0,"-1"4"0,-6 11 0,2-3 0,3-5 0,6-9 0,3-9 0,5-15 0,2-9 0,2-7 0,2-4 0,-3 5 0,-2 2 0,-1 4 0,-2 7 0,0 5 0,-2 2 0,0-1 0,0 2 0,-1 2 0,1 1 0,-2 2 0,2 0 0,-2 1 0,-1 0 0,-6 4 0,0 3 0,-4 8 0,6 1 0,2 2 0,3 0 0,3 4 0,2 1 0,3-2 0,1-7 0,0-8 0,1-4 0,12-9 0,24-20 0,-16 9 0,2-3 0,1-3 0,-1 0 0,15-17 0,-24 18 0,-12 11 0,-7 8 0,0 1 0,-1 1 0,-1-1 0,-2-1 0,0 2 0,1 1 0,0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30T16:51:05.8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185 306 24575,'54'-18'0,"14"-5"0,17-5 0,-15 6 0,-33 10 0,-17 8 0,-9 2 0,0-1 0,0 0 0,0 0 0,-1 0 0,-2 1 0,-2 0 0,-3 0 0,-2 1 0,-8-2 0,-11 0 0,-30-6 0,-16 1 0,-16-3 0,-5 2 0,26 3 0,-2-1 0,32 5 0,6 0 0,10 0 0,7 1 0,-2-1 0,2 1 0,1-1 0,0 0 0,-6-4 0,0 2 0,-3-3 0,1 2 0,3 0 0,-1 1 0,7 1 0,7 0 0,19-1 0,14-4 0,29-7 0,-5-2 0,-8 2 0,-25 6 0,-21 7 0,-6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1T02:32:57.06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317 0 24575,'26'0'0,"3"0"0,0 0 0,0 2 0,-3 1 0,1 3 0,-3 3 0,0 1 0,-3 1 0,-6-3 0,-4 0 0,-1-1 0,-3-1 0,-1 0 0,-1-2 0,-2 2 0,-8 1 0,-11 9 0,-11 1 0,-21 11 0,-6 4-687,-9 0 687,28-15 0,0-1 0,-29 12 0,-2-2 0,8-4 0,12-5 0,12-5 0,11-2 0,7-4 0,5-3 0,3-1 0,31-2 0,-1 0 687,38 0-687,-12 0 0,10 0 0,-3 0 0,-4 0 0,-2 0 0,-9 0 0,-8 0 0,-9 0 0,-9 0 0,-6 0 0,-5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1T02:33:01.5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1 152 24575,'31'-21'0,"6"-3"0,-3 1 0,3 1 0,-4 2 0,-7 7 0,-6 4 0,-4 2 0,-4 2 0,-2 1 0,-1 2 0,-1 1 0,-1 1 0,-1 3 0,-2 2 0,-1 4 0,0 0 0,-1 0 0,0 0 0,-1-1 0,0 0 0,-1-1 0,0-1 0,0 1 0,-3-1 0,-4 1 0,-7 1 0,-8 0 0,-5 1 0,-1-3 0,0-1 0,3-3 0,-1-2 0,1 0 0,4 0 0,6 0 0,6-1 0,4-2 0,3-4 0,6-2 0,3 0 0,7 0 0,4 3 0,4-1 0,6 3 0,2 1 0,3 0 0,0 3 0,-3 0 0,-4 0 0,-6 0 0,-5 0 0,-6 0 0,-2 0 0,-1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1T02:33:04.7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24575,'2'33'0,"1"-1"0,6 2 0,5 7 0,1-2 0,-1-7 0,-4-16 0,-4-9 0,-1-1 0,0-1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1T02:33:06.6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1T02:33:11.1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1T02:33:14.8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975 143 24575,'-3'-25'0,"-2"6"0,-5 4 0,0 4 0,0-2 0,-1 0 0,2 4 0,-3-1 0,1 1 0,2 2 0,-2 1 0,1 2 0,-6 3 0,-2 1 0,-1-1 0,-1 1 0,2 0 0,0 2 0,4 0 0,2 3 0,2 2 0,3 1 0,3 1 0,1 1 0,3 0 0,0 3 0,-2 4 0,-1 3 0,-3 6 0,-3 2 0,1 1 0,-3-1 0,4-2 0,-1-1 0,3-5 0,2-5 0,2-5 0,1-2 0,1-3 0,10-2 0,0-6 0,10-5 0,-4-3 0,0-2 0,-3 2 0,-4-1 0,-2 2 0,-3 0 0,-3 2 0,-2 1 0,0 1 0,-5-1 0,-9 1 0,-11 0 0,-16 1 0,-15 2 0,21 3 0,-2-1-488,-8 1 1,0 0 487,0 0 0,1 0 0,0-1 0,1 2 0,2-1 0,2 2 0,-24 3 0,8 2 0,19 4 0,14-2 0,9 0 0,7-1 975,3-2-975,1 3 0,2 2 0,3 3 0,11 4 0,12 5 0,14 3 0,7-1 0,1-3 0,4-2 0,0-3 0,-1-1 0,-10-5 0,-11-6 0,-9-3 0,-7-2 0,-2 0 0,-3 0 0,-1 0 0,-3-2 0,-1-8 0,-2 2 0,-2-10 0,0 4 0,0 0 0,0-1 0,0 4 0,0 0 0,0 1 0,-1 4 0,-5 2 0,-1 3 0,-1 1 0,1 3 0,3 4 0,2-1 0,1 3 0,1-3 0,0 0 0,4 3 0,-1-4 0,4 2 0,-2-5 0,1 0 0,0-1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1T06:26:17.0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1T06:26:20.48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30T16:43:05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24575,'85'34'0,"3"-3"0,-29-16 0,1-2 0,37 5 0,1-1 0,-47-11 0,-28-4 0,-7-1 0,-8 0 0,1 1 0,-15 19 0,-13 1 0,-9 12 0,-8-9 0,-2-10 0,6-5 0,-17-1 0,18-5 0,-4 0 0,9-2 0,-8-1 0,-2-1 0,-1 1 0,14-1 0,14-1 0,40-21 0,-4 2 0,16-12 0,-16 14 0,-12 9 0,5 3 0,8 2 0,16 2 0,11 0 0,-1 2 0,7 0 0,-11 1 0,-4-1 0,-16 1 0,-9-1 0,-2 0 0,0 0 0,2 0 0,-9 0 0,8 2 0,18 2 0,29 2 0,-16 0 0,-4 1 0,-39 2 0,-10 1 0,-5 14 0,-6-3 0,-5 11 0,0-10 0,-3-2 0,7-9 0,-11 2 0,5-6 0,-10 4 0,-6-2 0,3 0 0,-10 0 0,3-3 0,-7-1 0,0-2 0,2 0 0,4 1 0,11 0 0,0 2 0,13-1 0,-4 3 0,9-4 0,-7 4 0,3 1 0,-1 1 0,8-2 0,5-2 0,24 4 0,-2-6 0,21 6 0,-8-7 0,8 1 0,-4-3 0,4 1 0,-3-3 0,-1-1 0,-2 1 0,-8-1 0,0 2 0,-9-1 0,5-1 0,-6 0 0,0 1 0,-3-2 0,2 2 0,7-3 0,-4 1 0,3-3 0,-7-1 0,2-2 0,-4 0 0,6-2 0,-5 2 0,5-5 0,-2-2 0,0-2 0,1-3 0,-6 6 0,-2 2 0,-5 6 0,-2 0 0,0-5 0,-1 1 0,0-3 0,0 7 0,-2-2 0,-8-1 0,-2-1 0,-11 2 0,2 5 0,-17 2 0,-3 2 0,-31 4 0,7 1 0,-2 3 0,19-1 0,8 3 0,8 2 0,0 3 0,6-2 0,2 0 0,-6 3 0,6-3 0,-4 4 0,13-7 0,5 0 0,3-4 0,3-1 0,-3 7 0,3-2 0,-2 6 0,3-5 0,1 0 0,0-1 0,0 2 0,0 1 0,0 1 0,-2 6 0,2-1 0,-1 0 0,1-8 0,2-5 0,-3 6 0,2-5 0,-2 6 0,2-3 0,-1-6 0,16 5 0,-1-7 0,23 2 0,-6-3 0,0-1 0,-4 1 0,-7-1 0,5 0 0,1-1 0,7 0 0,-8-1 0,0 1 0,-5 0 0,-1-1 0,4 0 0,-6 0 0,3 0 0,-5-1 0,1 1 0,-1 0 0,-3-1 0,-2 0 0,0 0 0,2-1 0,0 0 0,0 1 0,-4 0 0,5-2 0,2-3 0,3-3 0,2-1 0,-2-3 0,-1 0 0,2-5 0,1-2 0,-3 3 0,0-1 0,-8 8 0,1-3 0,-3 2 0,0-2 0,-1 5 0,0-2 0,-3 4 0,2-3 0,0-5 0,3 0 0,-1-1 0,-1 7 0,-3 4 0,3-16 0,0 5 0,2-12 0,0 11 0,-4 10 0,-1 0 0,-9 38 0,-4 24 0,3-5 0,0 5 0,1 0 0,1-1 0,-2 29 0,6-30 0,1-37 0,1-6 0,-2-4 0,-1 7 0,0-3 0,-2 1 0,1-2 0,0 0 0,1 1 0,-1 0 0,-3-1 0,-1 0 0,-5 2 0,-1-1 0,0-1 0,2-3 0,4-3 0,-3-1 0,3 0 0,-8 0 0,-5 0 0,0 0 0,0-1 0,6 1 0,7 0 0,-2 1 0,1-1 0,26-24 0,3 3 0,30-22 0,-10 17 0,1 1 0,-18 12 0,5-4 0,-14 9 0,3-1 0,-8 4 0,-2 1 0,1 0 0,5-1 0,1-2 0,-1 3 0,-3-1 0,-1 1 0,0-1 0,2-1 0,0 2 0,3-2 0,6 1 0,3-4 0,1 2 0,-3-2 0,-10 5 0,-3-1 0,0 2 0,-25 33 0,3-12 0,-31 36 0,9-23 0,4-4 0,8-8 0,11-12 0,0-1 0,1-3 0,1 1 0,-2 0 0,-1 2 0,0-2 0,1 1 0,-2 1 0,1 1 0,-8 4 0,4-1 0,-1 1 0,6-4 0,3-2 0,0-2 0,3 0 0,-2 1 0,2-1 0,-1 1 0,-1 0 0,-2 4 0,0 1 0,0 0 0,3-1 0,0-2 0,2-2 0,-3 1 0,1-1 0,0-2 0,-1 1 0,-1-1 0,0 0 0,-3 0 0,0 1 0,0 0 0,-3 1 0,2 1 0,2-2 0,1 3 0,5-5 0,-2 3 0,-5-1 0,0 0 0,-3 1 0,4-2 0,0 2 0,-1 0 0,0 3 0,0-2 0,2-1 0,1-1 0,1-1 0,1 1 0,1-1 0,-4 1 0,1 0 0,-1 0 0,-2 4 0,1-1 0,-4 2 0,2-1 0,3-2 0,1-2 0,1 2 0,-2-2 0,4 1 0,-1 4 0,26-34 0,-10 20 0,24-29 0,-12 23 0,7-1 0,-6 4 0,1 3 0,0 0 0,-1 3 0,11-2 0,-1 2 0,6 0 0,-2-1 0,7 2 0,-2 0 0,-6 1 0,-11 0 0,-5 0 0,3-2 0,1 1 0,2-2 0,-11 2 0,-4 0 0,0 0 0,-1 1 0,-35 4 0,7 0 0,-41 4 0,18-2 0,-8-1 0,8 1 0,-9-1 0,18 0 0,1-1 0,8 0 0,11-1 0,-2-1 0,10 0 0,-4-1 0,3 1 0,-3-1 0,0 2 0,1-1 0,0-1 0,-3 1 0,4 0 0,-2-1 0,-1 1 0,5-2 0,-6 2 0,-1-1 0,1 0 0,0 0 0,5 0 0,0-1 0,-3 1 0,-3-1 0,0 0 0,3 0 0,1 0 0,1 0 0,-1 0 0,-1 0 0,-1 1 0,-8 1 0,7 0 0,-4 0 0,10-2 0,-2 2 0,-1 0 0,-1-1 0,34 7 0,-16-5 0,27 4 0,-31-6 0,2-1 0,8 3 0,-6-1 0,9 0 0,-11-1 0,4-1 0,6 0 0,7-1 0,8-3 0,6-3 0,-1 2 0,-7-1 0,-8 3 0,-7 1 0,-2 0 0,0 0 0,2 0 0,0-1 0,6 0 0,-2-1 0,4 0 0,-5 0 0,0 1 0,-4 0 0,0 0 0,1 1 0,0 0 0,1 0 0,-2 1 0,-2 0 0,-3 0 0,2 1 0,0-1 0,2 0 0,2 0 0,-3 0 0,-2 1 0,1-1 0,-2 1 0,3 0 0,0-1 0,-1 1 0,-1-1 0,0-1 0,2 1 0,2-2 0,5-3 0,-3 2 0,0-1 0,-5 1 0,0 1 0,3-1 0,-4 1 0,4 0 0,-7 1 0,4 0 0,2-1 0,3-1 0,-1 1 0,0 1 0,-1 0 0,6 0 0,7 1 0,2-2 0,-4 2 0,-9 0 0,-10 0 0,-15 24 0,-2-10 0,-10 16 0,4-18 0,2-3 0,2-1 0,-6 1 0,-5 0 0,1 0 0,1-2 0,9-2 0,1-2 0,1 0 0,4-1 0,32-2 0,-5 0 0,21-1 0,-19 1 0,-7 1 0,0 0 0,-5 0 0,0 0 0,0 2 0,-3 0 0,6 4 0,-7 0 0,1 1 0,1-1 0,-1-1 0,3 1 0,-3-2 0,2 1 0,1 2 0,-4-4 0,5 7 0,-4-6 0,0 3 0,3 0 0,-5-3 0,5 4 0,-4-2 0,1 1 0,-1 1 0,1-1 0,-1 1 0,2 0 0,-2-2 0,1 1 0,3 0 0,-3-1 0,2 0 0,-2 0 0,0 1 0,0 1 0,0 0 0,-1-1 0,-1 0 0,0 2 0,2-3 0,-1 3 0,3-2 0,-3 0 0,3 0 0,-3-1 0,1-1 0,3 3 0,-2 0 0,-1-2 0,13-12 0,-9 1 0,12-8 0,-11 7 0,-1 0 0,1-1 0,-1-2 0,-3 3 0,0-2 0,-1 0 0,-2-2 0,2-4 0,-3 2 0,-1 2 0,0 0 0,0 0 0,-1-2 0,2-2 0,0-3 0,-1 5 0,0 2 0,-1 2 0,16 19 0,-10-12 0,11 14 0,-13-11 0,-3 0 0,10 5 0,-5-2 0,6 3 0,-6-5 0,6 5 0,-1 0 0,5 3 0,-4-2 0,-6-4 0,-1-1 0,5 4 0,-3-4 0,4 5 0,-6-6 0,6 5 0,0 0 0,4 2 0,-7-5 0,-4-2 0,3 4 0,-2-3 0,6 5 0,-6-5 0,4 3 0,-2-2 0,2 2 0,-2-3 0,-1 0 0,-1 2 0,3 0 0,-1 0 0,1 0 0,-2-2 0,2 2 0,-1-2 0,2 1 0,-1 0 0,0 0 0,-2 0 0,0 1 0,0-1 0,1 1 0,0-1 0,0 0 0,0 0 0,1 1 0,-3-3 0,5 2 0,-4-3 0,1 1 0,4 1 0,-6-2 0,5 1 0,-2-1 0,0 0 0,2 1 0,-2 0 0,-2-3 0,5 2 0,-3 0 0,2 0 0,-3-1 0,2 1 0,-1 0 0,0-1 0,1 1 0,-1-2 0,-1 1 0,7-25 0,-5 1 0,3-16 0,-2 0 0,-4 14 0,1-3 0,-2 12 0,1 2 0,0 1 0,0-2 0,-1 2 0,-1 2 0,1 2 0,1-1 0,1-2 0,0 0 0,0 0 0,-3 4 0,-1 1 0,1-2 0,-1 3 0,3-5 0,0 0 0,3-4 0,-1 1 0,2-1 0,-4 5 0,1-2 0,-1 1 0,3 0 0,0 0 0,0 1 0,0 0 0,1-1 0,-2 1 0,-1 2 0,-2 2 0,4-1 0,-1-1 0,4-1 0,-3 1 0,-4 3 0,1 2 0,9-3 0,8-1 0,4-3 0,-8 4 0,-8 2 0,-8 3 0,13 0 0,-5 0 0,12-1 0,-11 1 0,3 1 0,-1 0 0,0 0 0,3-1 0,0 0 0,-1-1 0,1 1 0,-2 1 0,2-1 0,5 1 0,-1-2 0,5 1 0,-4 0 0,4-1 0,0 2 0,2 0 0,-8 0 0,-3-1 0,-8 1 0,2-1 0,10 1 0,2 0 0,5 0 0,-8-1 0,1 0 0,3 0 0,12-2 0,3 0 0,-7 0 0,-5-1 0,-12 2 0,4 0 0,2-1 0,1-1 0,-3 1 0,-5 0 0,-10 1 0,-35-11 0,-8 6 0,-57-15 0,9 6 0,-9 2 0,35 3 0,14 6 0,24 2 0,-1 1 0,5 0 0,4 0 0,5 0 0,1 1 0,-3-1 0,-2 0 0,-4-3 0,7 4 0,2-2 0,33-1 0,3 2 0,42-2 0,14 3 0,7 1 0,-5 0 0,-26 1 0,-6 1 0,-14 0 0,9 0 0,-13-1 0,-6-1 0,-13 0 0,-6 0 0,-4 0 0,7-1 0,12 0 0,-5-1 0,14 1 0,-18 0 0,9-1 0,1 2 0,15 0 0,-6 0 0,11-1 0,-23 1 0,10-2 0,-9 2 0,1 0 0,-6 0 0,-8-1 0,5 0 0,1 0 0,2 0 0,0 1 0,2-1 0,4 1 0,10-1 0,0 0 0,-1-1 0,-6 1 0,0 0 0,5 1 0,-4-1 0,4 1 0,-12-2 0,2 2 0,2-1 0,4 1 0,8 0 0,-7 0 0,2 0 0,-15-1 0,2 1 0,-13-1 0,3 1 0,1 0 0,9 0 0,4 0 0,-1 0 0,-2 0 0,-9-1 0,1 1 0,-7 0 0,3 0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30T16:45:38.4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441 368 24575,'5'19'0,"-1"-3"0,-3-16 0,3 8 0,2 0 0,1 2 0,0-1 0,-3-5 0,4 0 0,2 3 0,-1-2 0,-1 2 0,-1-2 0,0 4 0,-1-4 0,1 4 0,-2-3 0,0 1 0,1 2 0,-1 0 0,1 0 0,-2-3 0,3 4 0,-3-4 0,2 2 0,-1 1 0,-1-4 0,3 5 0,-3-4 0,1 1 0,1 1 0,-4-1 0,1 3 0,-5 0 0,0-3 0,-3 3 0,1-4 0,-2 3 0,1-2 0,-1 1 0,0 0 0,0-2 0,2 3 0,-2-3 0,2 1 0,-4 5 0,5-5 0,-4 4 0,2-1 0,0 0 0,0 1 0,1-4 0,0 0 0,1 2 0,-1-2 0,0 5 0,1-5 0,-1 1 0,1 0 0,16-28 0,-6 8 0,13-26 0,-12 15 0,-2 4 0,-2 5 0,-1 4 0,-1 3 0,-1-2 0,1-2 0,-1 2 0,0-3 0,0 2 0,0-1 0,0-1 0,0-2 0,-1 1 0,1 0 0,-1 3 0,0 0 0,0-1 0,0 2 0,0-1 0,0 0 0,0 1 0,0 0 0,-5-4 0,4 4 0,-4 0 0,4 0 0,-1 3 0,-2-4 0,0 1 0,-1-2 0,0 3 0,0 0 0,-2 0 0,3 3 0,-8-4 0,5 5 0,-4 0 0,3 2 0,-1 1 0,0 3 0,-1 1 0,-1 2 0,4 0 0,0 0 0,4-23 0,-1 0 0,2-15 0,0 14 0,-1 7 0,2 7 0,-9 0 0,1 0 0,-4 0 0,-1 1 0,1-1 0,-3 2 0,4-1 0,3 3 0,1 1 0,0-4 0,-5 1 0,1-3 0,-6 1 0,2 0 0,-8-2 0,-2-3 0,3 1 0,6 2 0,10 3 0,0 0 0,1-2 0,-2 0 0,0-4 0,1 2 0,2 0 0,-3-2 0,5 4 0,-2-3 0,1-2 0,-3-3 0,-2-3 0,0 2 0,1 5 0,1 2 0,2 1 0,-2 0 0,1-1 0,0 1 0,-2-4 0,-1 2 0,-1-1 0,5 5 0,27 6 0,-16 0 0,20 3 0,-25-4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30T16:45:54.7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276 17 24575,'-29'-5'0,"0"0"0,15 2 0,-4 1 0,7 1 0,1 1 0,2 1 0,-1 8 0,0 1 0,0 6 0,3-3 0,1-2 0,2-3 0,1 2 0,1-2 0,-2 2 0,1-2 0,-1 0 0,0 1 0,1 0 0,0 0 0,-1 1 0,2-1 0,-1 2 0,1-3 0,-1 1 0,0 1 0,0 0 0,0-1 0,0 1 0,2-2 0,-2 2 0,1 0 0,-2 0 0,1-2 0,0 2 0,0-2 0,2 1 0,-1 2 0,-1-4 0,2 3 0,-3-2 0,3 4 0,-2-3 0,2 0 0,-1 0 0,-1-1 0,0 2 0,-1-2 0,1 2 0,1-2 0,0 4 0,0-3 0,0 0 0,1 0 0,0 1 0,-1 1 0,1-3 0,-17-5 0,7-1 0,-9-4 0,34 21 0,-8-13 0,16 16 0,-18-20 0,-3 0 0,10-22 0,-5 4-246,7-13 0,-9 17 0,-2 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30T16:47:03.9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45 24575,'-3'11'0,"1"0"0,1-5 0,1 4 0,0-5 0,1 1 0,2-13 0,1 3 0,0-6 0,-2 6 0,-1 0 0,-1-1 0,1 2 0,-1-2 0,1 3 0,-1-1 0,-1 1 0,-1 0 0,0 0 0,-1 0 0,1 2 0,-1-1 0,1-1 0,-2 2 0,1-1 0,-1 0 0,1 0 0,1 0 0,0 0 0,-3 1 0,3 0 0,-3 0 0,3 0 0,1 1 0,-3 1 0,3 0 0,-1 1 0,5-1 0,0 0 0,1 0 0,-2-1 0,0-1 0,2 1 0,-2 0 0,1 0 0,0-1 0,0 0 0,0 0 0,1 0 0,0 0 0,2 0 0,-3 0 0,1 0 0,-2 0 0,0 0 0,3-3 0,-3 2 0,4-3 0,-4 2 0,1 0 0,-1 0 0,0 1 0,0-2 0,-2 1 0,-1-1 0,0 0 0,-2 1 0,1 0 0,-2-2 0,0 0 0,0 1 0,1-1 0,1 4 0,-1-2 0,-1 1 0,1 0 0,0 1 0,0 0 0,1 0 0,-2 0 0,-1 0 0,4 0 0,-3 0 0,1 0 0,1 0 0,-2 1 0,1-1 0,1 1 0,-1 1 0,2-1 0,-4 4 0,3-2 0,-2 1 0,3-1 0,-1 0 0,1 3 0,0-2 0,0 4 0,1-5 0,0-1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30T16:47:09.2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28 24575,'-7'-2'0,"-1"0"0,3 1 0,1 0 0,-2 1 0,4 0 0,-1 0 0,0 1 0,0-1 0,0 2 0,1-1 0,0 0 0,1 3 0,0-3 0,1 4 0,0-2 0,1-1 0,0 1 0,0-1 0,0 1 0,1-1 0,0 0 0,1 2 0,-1-2 0,0 2 0,0-1 0,1-1 0,-1 0 0,1-1 0,-1 0 0,1-1 0,1 1 0,-2-1 0,2 0 0,-1 0 0,1 0 0,-1 0 0,-2 1 0,2 0 0,0 0 0,0-1 0,0 0 0,-1-1 0,2-1 0,-2 0 0,1 1 0,0-1 0,-1 1 0,0-1 0,-1-2 0,0 3 0,0-4 0,-1 2 0,2-1 0,-2 1 0,0 1 0,0-2 0,0 2 0,0-2 0,0 2 0,-1 0 0,0-1 0,0 0 0,1 0 0,-1-1 0,0 2 0,-5-2 0,4 1 0,-3-1 0,3 2 0,1 1 0,-3 1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30T16:46:01.8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213 1 24575,'2'39'0,"0"-9"0,-1-15 0,-1-10 0,-1 7 0,1-5 0,-1 4 0,-15-11 0,8-1 0,-13-6 0,13 3 0,3 3 0,-10-3 0,6 2 0,-10-1 0,10 1 0,4 1 0,-5-1 0,4 16 0,-3-6 0,6 11 0,2-8 0,0-6 0,1 6 0,0-4 0,-1 6 0,1-5 0,-1 3 0,1-3 0,0 3 0,-1-2 0,1-1 0,-2 2 0,2-2 0,0 4 0,0-2 0,0 2 0,0-3 0,0 0 0,0-1 0,0 1 0,0 2 0,-1-1 0,1 2 0,0-3 0,0-1 0,-4-46 0,3 20 0,-4-28 0,5 32 0,0 8 0,0-2 0,0-7 0,0 2 0,0 1 0,-1 3 0,1 3 0,-2-7 0,1-2 0,-1-2 0,1 2 0,0 6 0,0-1 0,1 1 0,-1 2 0,-1 29 0,1-6 0,-2 24 0,2-25 0,1-6 0,-1-2 0,0 2 0,1 1 0,0 1 0,0-3 0,0 1 0,0 3 0,0-4 0,0 2 0,-1-1 0,0 0 0,0 3 0,0-2 0,-1-2 0,0 1 0,-2-1 0,2 1 0,-1 0 0,1-1 0,1 2 0,-1-2 0,0 6 0,1-3 0,0 1 0,1-3 0,-1-1 0,1 1 0,-1 0 0,0 1 0,1-2 0,-1 1 0,0 2 0,0-4 0,0 6 0,-1-6 0,1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30T16:50:56.2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1086 326 24575,'-32'-2'0,"-9"0"0,-37-4 0,23 2 0,-3 0 0,-3-1 0,-1 0 0,-1 0 0,3 0 0,-19-3 0,18 2 0,24 1 0,-4-3 0,15 4 0,0-2 0,12 4 0,-1-1 0,-2 0 0,-5-2 0,-1 0 0,4 0 0,8 3 0,7 1 0,4 1 0,1-5 0,11-11 0,1-1 0,3-2 0,-3 7 0,-8 7 0,3 0 0,-1 1 0,-2 1 0,1-1 0,-2 3 0,5-3 0,2 0 0,2-1 0,-2 1 0,0 0 0,-3 3 0,2-2 0,-5 10 0,-2 6 0,-6 9 0,1 1 0,-2-5 0,0-2 0,1-4 0,0 2 0,-1-4 0,-2 1 0,-4-1 0,-1-1 0,1-2 0,3-3 0,1-2 0,-3-1 0,-4 3 0,-1 1 0,3 0 0,4-2 0,2 0 0,0 1 0,1-1 0,17 0 0,3-3 0,25 3 0,3-1 0,3 0 0,-3-1 0,-17-2 0,-7 1 0,-9-1 0,-2 1 0,0 0 0,-1-1 0,-1 1 0,-1-1 0,-1 0 0,4 0 0,-1-1 0,0 0 0,-2 0 0,4 0 0,6-1 0,0-1 0,1 2 0,-5-1 0,0 0 0,0 0 0,1 1 0,-4 0 0,-3 2 0,-2 0 0,-1-3 0,5-2 0,2-3 0,4-5 0,0-4 0,0-3 0,1-3 0,-7 4 0,-1 6 0,-5 6 0,-2 5 0,0 0 0,-6-2 0,-9 1 0,-7-2 0,-17-2 0,-1 4 0,-12-2 0,-2 1 0,-16 2 0,14 3 0,5 2 0,24 3 0,14-2 0,3 0 0,4-1 0,0 1 0,2 0 0,2-2 0,0 1 0,2 0 0,-1-2 0,1 3 0,0-2 0,0 2 0,0-1 0,-1 0 0,1-1 0,-1 3 0,-1 2 0,-2 4 0,-3-1 0,-2-2 0,1-5 0,-2-1 0,-6-2 0,-18 0 0,-4 0 0,-8-2 0,8 1 0,13-1 0,1 1 0,10 0 0,4 0 0,3 0 0,6 0 0,5-6 0,6-4 0,2-4 0,12-3 0,-2 2 0,7-3 0,-12 9 0,-4 1 0,-11 7 0,1 2 0,5 0 0,6-1 0,3 0 0,0 0 0,1 0 0,5 1 0,20-2 0,8 2 0,8 0 0,-16 0 0,-9-1 0,-8 1 0,0-1 0,11 1 0,-12 0 0,3 0 0,-13 0 0,0 0 0,-1 0 0,3 0 0,7-1 0,-3 0 0,10 0 0,-10 1 0,5 0 0,-5 0 0,-1 0 0,3 0 0,3 0 0,-7 0 0,1 0 0,-8 0 0,1 0 0,2 0 0,5-2 0,5 0 0,2-2 0,1 0 0,-8 1 0,11-3 0,-2 2 0,7-2 0,-7 2 0,-4-1 0,0 2 0,-1-2 0,14 1 0,-2 0 0,9 0 0,-10 0 0,-9 0 0,-10 1 0,-8 2 0,-3 1 0,6 0 0,6 0 0,2 0 0,-2 0 0,4 0 0,9 0 0,6 0 0,13-2 0,-3-1 0,5-1 0,12 0 0,3 2 0,15-2 0,-17 1 0,-6 0 0,-28 1 0,0 5 0,5 5 0,9 5 0,-8-3 0,-6 9 0,-20 8 0,5 22 0,-4 10 0,-4-15 0,-4-11 0,-9-22 0,-12 9 0,-6 5 0,-18 7 0,4-5 0,-14-8 0,-16-7 0,3-4 0,-5 0 0,22 1 0,7-2 0,9-3 0,-3-2 0,18-1 0,3-1 0,8 0 0,2 1 0,-1 1 0,-6 5 0,-9 5 0,-3 4 0,1-4 0,9-3 0,8-6 0,-9 0 0,-7-1 0,-23-1 0,-9-3 0,-17-7 0,8-6 0,11-3 0,17 0 0,11 1 0,0-4 0,2 1 0,4 3 0,8 6 0,4-1 0,-4-10 0,-8-25 0,-1 2 0,3 1 0,7 17 0,7 12 0,1 2 0,0 1 0,0 3 0,3 6 0,8 1 0,2 1 0,7 1 0,-3-1 0,6 4 0,10 1 0,19 3 0,6-1 0,1-1 0,-12-3 0,-12 0 0,4-2 0,-8-1 0,5 1 0,-3-1 0,1-1 0,4-1 0,-7 1 0,-2-1 0,-6 3 0,3-2 0,-2 0 0,0 1 0,-8 0 0,0 1 0,-4 0 0,4-1 0,-4 0 0,1 1 0,-4 0 0,1 1 0,1 0 0,-3-1 0,7 2 0,-1 2 0,-1-1 0,-3 1 0,-7-1 0,-2 0 0,0 1 0,0 2 0,0-1 0,1 0 0,-2-1 0,-2 1 0,-2 1 0,-9 2 0,-10 3 0,-20 2 0,-12 3 0,1-5 0,1-3 0,14-8 0,-4-2 0,4-1 0,-1 1 0,3 1 0,11 0 0,0 1 0,9 0 0,-13 0 0,0 1 0,-5 2 0,15-1 0,6 0 0,13-2 0,18 1 0,0 0 0,29 2 0,1-3 0,23 2 0,-4-2 0,-2 0 0,-16 2 0,-19-1 0,-10 1 0,-10-2 0,1 1 0,5 0 0,1-1 0,1 1 0,3-1 0,7 0 0,-8 0 0,1 0 0,-13 0 0,-1 0 0,3 0 0,-1 0 0,2 0 0,-1 0 0,-3 0 0,3-1 0,-3-2 0,7-6 0,4-5 0,1-1 0,4-6 0,-8 6 0,-1-4 0,-6 6 0,-5 3 0,0 5 0,-4 16 0,2-6 0,-7 33 0,5-26 0,-4 21 0,5-22 0,0 1 0,1-6 0,0-2 0,0-3 0,-1 6 0,0 3 0,0 3 0,1-3 0,-5-6 0,-12-3 0,-4 0 0,-15 2 0,-2 4 0,-12 3 0,-6 2 0,8-3 0,14-3 0,21-5 0,10 0 0,0-1 0,1 0 0,-2 0 0,-2 1 0,-8-1 0,-1 1 0,-1-1 0,4 1 0,0-1 0,-8 2 0,1-1 0,-2 0 0,10-1 0,0 0 0,2 1 0,-3 0 0,-4 1 0,-7 1 0,1-2 0,2 1 0,4-2 0,3 1 0,-5 1 0,1-1 0,-1-2 0,5 1 0,-3-1 0,5 1 0,-10 0 0,3 0 0,-6-1 0,4-1 0,3 0 0,3 1 0,6 1 0,0 0 0,5 0 0,1 0 0,-1-6 0,1-1 0,0-7 0,1-2 0,1 2 0,0-1 0,0 5 0,0-2 0,0 4 0,0 0 0,0 4 0,0-1 0,0 3 0,0-1 0,0 0 0,-3 2 0,-8-1 0,-11 4 0,-22 1 0,-23 1 0,-19-1 0,10-2 0,16-2 0,35 1 0,15-1 0,8 1 0,-1 0 0,-1 0 0,0 0 0,-1 0 0,2 0 0,-2 0 0,-4 0 0,-12 1 0,7 0 0,-4 0 0,12-1 0,2 0 0,1 0 0,0 0 0,0 1 0,0-1 0,-2 0 0,-2 1 0,-6-1 0,-2 0 0,1 0 0,5 0 0,-1 0 0,0 0 0,-7 1 0,1-1 0,2 1 0,6-1 0,3 1 0,-2-1 0,-1 0 0,-2 0 0,-4 0 0,-4-1 0,2-1 0,0 1 0,7 0 0,2 1 0,-4 0 0,-1 0 0,-2-2 0,2 1 0,1-1 0,4 1 0,2 1 0,1 0 0,-2 0 0,-5 0 0,-1 0 0,2 0 0,4 0 0,5 4 0,1 7 0,2 5 0,0 5 0,1-4 0,-1-7 0,-1-5 0,0 0 0,0-1 0,2 4 0,-1-3 0,0 0 0,-1-2 0,1-1 0,-1 3 0,2 0 0,-2-1 0,1 0 0,-2-1 0,1 2 0,0 0 0,0-2 0,1 3 0,3 7 0,1 4 0,2 9 0,-3-11 0,-2-3 0,-9-11 0,-28-6 0,-6-2 0,0 0 0,12-1 0,25 1 0,1-10 0,5-3 0,7-8 0,4 8 0,13 0 0,-4 9 0,9-4 0,-4 2 0,1 1 0,-5 3 0,-6 4 0,-1 1 0,-3 2 0,2-4 0,-3 1 0,2-1 0,2 2 0,4 0 0,2-1 0,4-2 0,9-5 0,2-1 0,15-3 0,4 4 0,0 3 0,15 2 0,-22 3 0,-3 1 0,-28 1 0,-11 1 0,-1 0 0,4 0 0,2-2 0,-2 2 0,-3 0 0,3 1 0,11 0 0,7 0 0,5 1 0,26 4 0,21 6 0,-20-3 0,1 0 0,-10-2 0,-2 0 0,28 3 0,-49-7 0,-26-3 0,-2-1 0,-1 0 0,0-2 0,0 2 0,0-1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30T16:51:00.6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98 24575,'18'-6'0,"10"-2"0,58-7 0,-39 6 0,28-3 0,-66 7 0,-9 2 0,-1-2 0,1 2 0,-4 0 0,0 3 0,-11 1 0,-9 3 0,-11 2 0,-2 6 0,11-3 0,15-2 0,28-9 0,9-5 0,23-3 0,-2 1 0,14-1 0,-3 3 0,1 1 0,-11 1 0,-18 2 0,-8 2 0,-8 0 0,6 0 0,0-1 0,0 1 0,-8 0 0,-4 0 0,-5 0 0,-1 1 0,1 0 0,0 0 0,2 0 0,-3 0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34E05F-BACE-244A-B789-C64E78FBAB7A}" type="datetimeFigureOut">
              <a:rPr lang="en-US" smtClean="0"/>
              <a:t>7/1/25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FFAAB7-F2B9-6445-B01C-86891DD54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FAAB7-F2B9-6445-B01C-86891DD549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92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FAAB7-F2B9-6445-B01C-86891DD5496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906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FAAB7-F2B9-6445-B01C-86891DD5496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888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order rules: clean Kozak, few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uAUGs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uORFs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limited secondary structure—work in almost every mammalian cell.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 order: HSC specific, mTOR, RBP, microRNA biding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FAAB7-F2B9-6445-B01C-86891DD5496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754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TE: 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first-wave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protein pulse when HSCs commit or repair damage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 TE: housekeeping ribosomal - protein transcripts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FAAB7-F2B9-6445-B01C-86891DD5496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778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Filters: </a:t>
            </a:r>
            <a:r>
              <a:rPr lang="en-US" dirty="0" err="1"/>
              <a:t>kozak</a:t>
            </a:r>
            <a:r>
              <a:rPr lang="en-US" dirty="0"/>
              <a:t> strength, </a:t>
            </a:r>
            <a:r>
              <a:rPr lang="en-US" dirty="0" err="1"/>
              <a:t>uAUG</a:t>
            </a:r>
            <a:r>
              <a:rPr lang="en-US" dirty="0"/>
              <a:t> (near cognate starts), RBP motif, AU rich segments</a:t>
            </a:r>
          </a:p>
          <a:p>
            <a:r>
              <a:rPr lang="en-US" dirty="0" err="1"/>
              <a:t>pVAX</a:t>
            </a:r>
            <a:r>
              <a:rPr lang="en-US" dirty="0"/>
              <a:t>, </a:t>
            </a:r>
            <a:r>
              <a:rPr lang="en-US" dirty="0" err="1"/>
              <a:t>CleanCap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FAAB7-F2B9-6445-B01C-86891DD5496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03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Mir-142-3p</a:t>
            </a:r>
          </a:p>
          <a:p>
            <a:r>
              <a:rPr lang="en-US" dirty="0"/>
              <a:t>Slow codon environment: high translation </a:t>
            </a:r>
            <a:r>
              <a:rPr lang="en-US" dirty="0">
                <a:sym typeface="Wingdings" pitchFamily="2" charset="2"/>
              </a:rPr>
              <a:t> ribosome stress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FAAB7-F2B9-6445-B01C-86891DD5496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0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developed the NGS data analysis platform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FAAB7-F2B9-6445-B01C-86891DD549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599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FAAB7-F2B9-6445-B01C-86891DD549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619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FAAB7-F2B9-6445-B01C-86891DD549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1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molar residue ellipticity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FAAB7-F2B9-6445-B01C-86891DD549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08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iterative walk steadily </a:t>
            </a:r>
            <a:r>
              <a:rPr lang="en-US" b="1" dirty="0"/>
              <a:t>lowers the sequence perplexity</a:t>
            </a:r>
            <a:r>
              <a:rPr lang="en-US" dirty="0"/>
              <a:t>; once it enters that band, every remaining single substitution looks neutral or deleterious, so the greedy search naturally halts.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Reach a </a:t>
            </a:r>
            <a:r>
              <a:rPr lang="en-US" b="1" dirty="0"/>
              <a:t>local optimum for single‑mutant moves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FAAB7-F2B9-6445-B01C-86891DD549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011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spread out or condensed the protein's structure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FAAB7-F2B9-6445-B01C-86891DD549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166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 → E</a:t>
            </a:r>
            <a:r>
              <a:rPr lang="en-US" dirty="0"/>
              <a:t>: extends side-chain reach, possibly forming a </a:t>
            </a:r>
            <a:r>
              <a:rPr lang="en-US" b="1" dirty="0"/>
              <a:t>new or stronger salt bridge</a:t>
            </a:r>
            <a:r>
              <a:rPr lang="en-US" dirty="0"/>
              <a:t> and/or repositioning active-site loops.</a:t>
            </a:r>
          </a:p>
          <a:p>
            <a:r>
              <a:rPr lang="en-US" b="1" dirty="0"/>
              <a:t>D → Y</a:t>
            </a:r>
            <a:r>
              <a:rPr lang="en-US" dirty="0"/>
              <a:t>: Although the negative charge is lost, </a:t>
            </a:r>
            <a:r>
              <a:rPr lang="en-US" b="1" dirty="0"/>
              <a:t>an aromatic ring</a:t>
            </a:r>
            <a:r>
              <a:rPr lang="en-US" dirty="0"/>
              <a:t> can create </a:t>
            </a:r>
            <a:r>
              <a:rPr lang="el-GR" b="1" dirty="0" err="1"/>
              <a:t>ππ-ππ</a:t>
            </a:r>
            <a:r>
              <a:rPr lang="el-GR" dirty="0"/>
              <a:t> </a:t>
            </a:r>
            <a:r>
              <a:rPr lang="en-US" dirty="0"/>
              <a:t>or </a:t>
            </a:r>
            <a:r>
              <a:rPr lang="en-US" b="1" dirty="0"/>
              <a:t>cation-</a:t>
            </a:r>
            <a:r>
              <a:rPr lang="el-GR" b="1" dirty="0" err="1"/>
              <a:t>ππ</a:t>
            </a:r>
            <a:r>
              <a:rPr lang="el-GR" dirty="0"/>
              <a:t> </a:t>
            </a:r>
            <a:r>
              <a:rPr lang="en-US" dirty="0"/>
              <a:t>interactions (particularly if Arg or Lys is nearby), and the phenolic OH can do limited hydrogen bonding. This partially improves activity but not as strongly as a well-placed negative charge.</a:t>
            </a:r>
          </a:p>
          <a:p>
            <a:r>
              <a:rPr lang="en-US" b="1" dirty="0"/>
              <a:t>D → N</a:t>
            </a:r>
            <a:r>
              <a:rPr lang="en-US" dirty="0"/>
              <a:t>: Removes the </a:t>
            </a:r>
            <a:r>
              <a:rPr lang="en-US" b="1" dirty="0"/>
              <a:t>negative charge</a:t>
            </a:r>
            <a:r>
              <a:rPr lang="en-US" dirty="0"/>
              <a:t> and replaces it with a smaller, neutral side chain that doesn’t form strong electrostatic or aromatic interactions. No net benefit—and possibly some disruption if the original negative charge was important.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FAAB7-F2B9-6445-B01C-86891DD549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334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Blosum</a:t>
            </a:r>
            <a:r>
              <a:rPr lang="en-US" dirty="0"/>
              <a:t>: quantifies the likelihood of one amino acid substituting another in a protein sequence without significantly altering its function</a:t>
            </a:r>
          </a:p>
          <a:p>
            <a:r>
              <a:rPr lang="en-US" b="1" dirty="0"/>
              <a:t>Grantham distance</a:t>
            </a:r>
            <a:r>
              <a:rPr lang="en-US" dirty="0"/>
              <a:t> is a measure that quantifies the evolutionary or physicochemical difference</a:t>
            </a:r>
          </a:p>
          <a:p>
            <a:r>
              <a:rPr lang="en-US" dirty="0"/>
              <a:t>PSSM: provides a detailed profile of the amino acid conservation at each 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FAAB7-F2B9-6445-B01C-86891DD5496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249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BCE3E-D3D8-E145-666B-6410952C9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36763-F1A2-AA36-A4A6-0AB51AD537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A5247-E4AD-D0F5-4D35-B181E97A7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33240-3B84-A646-8984-C7A4021599D5}" type="datetimeFigureOut">
              <a:rPr lang="en-US" smtClean="0"/>
              <a:t>7/1/25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2D923-E185-3E8E-BDAC-BE2FB667A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5D6C3-F755-034A-7FA8-45AD7204C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9EE1-94A3-874B-A897-FA49A182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83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74D22-99A3-DFD3-C5A7-767A7DE90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932026-9708-6F20-A29E-D56F60D67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39807-765E-2C82-414A-14FE7558A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33240-3B84-A646-8984-C7A4021599D5}" type="datetimeFigureOut">
              <a:rPr lang="en-US" smtClean="0"/>
              <a:t>7/1/25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8E880-4F00-23DA-2551-14AF1B537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4BB31-981A-3017-8F7F-6ECF8235B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9EE1-94A3-874B-A897-FA49A182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136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E82E33-B4D0-53EB-E97B-546A4F8A48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9C0896-C6AF-312B-B3AA-FF8B13CA78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542F9-90FC-1910-C34B-E9ECDD99C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33240-3B84-A646-8984-C7A4021599D5}" type="datetimeFigureOut">
              <a:rPr lang="en-US" smtClean="0"/>
              <a:t>7/1/25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88121-9279-2F61-40A1-2437DB3F2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2F57F-3CC9-D053-DCF5-33F4F8546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9EE1-94A3-874B-A897-FA49A182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067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FA179-7E24-A606-8774-99AD81A6D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289A8-FB3D-B362-749E-7EE4F68FD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24712-5C8F-91E2-AAC3-2CEF5DF36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33240-3B84-A646-8984-C7A4021599D5}" type="datetimeFigureOut">
              <a:rPr lang="en-US" smtClean="0"/>
              <a:t>7/1/25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C8DA7-0A2D-2118-D451-89D5E15C9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D3A21-51B2-C980-5CB4-710B5D77A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9EE1-94A3-874B-A897-FA49A182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745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B1CE0-925D-77EE-4C43-BF6B7B59E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25B99-5C50-7955-E042-8860DF854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97F99-E7B4-FF0F-CE2D-9A61E68DF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33240-3B84-A646-8984-C7A4021599D5}" type="datetimeFigureOut">
              <a:rPr lang="en-US" smtClean="0"/>
              <a:t>7/1/25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9FD46-F84E-CDA6-FAB2-09A1268D8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13794-4A7F-BEDC-C359-897B7080C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9EE1-94A3-874B-A897-FA49A182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41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D5AB1-41BA-B32C-9A7A-0B240880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EDCF8-8BD9-3021-3140-0D8CD0B1F6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C91565-18B6-BFA2-D12A-E16C67207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5EE060-1901-CE39-A309-054182C4D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33240-3B84-A646-8984-C7A4021599D5}" type="datetimeFigureOut">
              <a:rPr lang="en-US" smtClean="0"/>
              <a:t>7/1/25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992B6-858C-6FFD-3A73-8CECFB914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900734-E890-8FA8-F451-8A8D262D0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9EE1-94A3-874B-A897-FA49A182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23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91B17-0568-6986-304C-3E2578B71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853DB0-8D6D-8E46-94E8-0B0BB8376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C8C85C-FC5E-E4A6-373A-32B7779A3E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F53A9B-E749-CC28-5DF6-F522D23C63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BEFBEE-0C4A-3D1A-777A-02407B1483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8528D4-C4C7-4B52-4301-7E2DF7E44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33240-3B84-A646-8984-C7A4021599D5}" type="datetimeFigureOut">
              <a:rPr lang="en-US" smtClean="0"/>
              <a:t>7/1/25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FD3D2F-02CA-2E43-2666-81923BF84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CB4765-9AA4-885E-A86E-3432305C2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9EE1-94A3-874B-A897-FA49A182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914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9820C-BFDD-87B0-FEBE-80C45CD3F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97A210-EBD5-A653-A9FC-2C916FEE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33240-3B84-A646-8984-C7A4021599D5}" type="datetimeFigureOut">
              <a:rPr lang="en-US" smtClean="0"/>
              <a:t>7/1/25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32C257-182F-C7BB-9EBE-8A5830185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BA61EB-94F7-B364-668B-0ED0B9BE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9EE1-94A3-874B-A897-FA49A182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588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9F9703-D292-8AC4-07E1-91DAD7984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33240-3B84-A646-8984-C7A4021599D5}" type="datetimeFigureOut">
              <a:rPr lang="en-US" smtClean="0"/>
              <a:t>7/1/25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F21181-E9B1-BB4C-93BC-6FD1C800B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798EB-BFE6-E86D-4617-F00794136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9EE1-94A3-874B-A897-FA49A182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8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89576-D79E-FD71-F08A-27AD66E26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299F2-FD5A-0927-0413-4F428710C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4AFC9B-1649-F04F-DE35-041031FC04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52677-E1B2-ED4D-B67E-1E03C8636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33240-3B84-A646-8984-C7A4021599D5}" type="datetimeFigureOut">
              <a:rPr lang="en-US" smtClean="0"/>
              <a:t>7/1/25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67608-4B3C-05F9-30AF-8659F9569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1F703-FFEB-2C53-5BF7-52F8E1D6C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9EE1-94A3-874B-A897-FA49A182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988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16919-DDF4-6110-7F29-11734751A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88CB5F-6D02-E395-8349-51B4FF702F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B3A3CC-E0AE-8815-27AD-0C17E839C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70BD61-9DBB-F2AC-C6E9-2AE4FF2DA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33240-3B84-A646-8984-C7A4021599D5}" type="datetimeFigureOut">
              <a:rPr lang="en-US" smtClean="0"/>
              <a:t>7/1/25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BA36FD-9147-873E-562C-D4DBEB0B4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30AD3B-51B1-2B65-E2A1-F520C62C3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9EE1-94A3-874B-A897-FA49A182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544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004261-5879-C7EB-F99E-C2FAD2B60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D5B6F5-2326-9AF0-6F0C-6D26EF5199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357090-D467-7B4A-3A38-082A48DB6E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E33240-3B84-A646-8984-C7A4021599D5}" type="datetimeFigureOut">
              <a:rPr lang="en-US" smtClean="0"/>
              <a:t>7/1/25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B950D-051E-C578-AAB1-F768AC4300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06E86-FCA7-E903-3D2E-D739BB6BC1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7D9EE1-94A3-874B-A897-FA49A182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880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6.png"/><Relationship Id="rId3" Type="http://schemas.openxmlformats.org/officeDocument/2006/relationships/customXml" Target="../ink/ink11.xml"/><Relationship Id="rId7" Type="http://schemas.openxmlformats.org/officeDocument/2006/relationships/customXml" Target="../ink/ink13.xml"/><Relationship Id="rId12" Type="http://schemas.openxmlformats.org/officeDocument/2006/relationships/customXml" Target="../ink/ink16.xml"/><Relationship Id="rId17" Type="http://schemas.openxmlformats.org/officeDocument/2006/relationships/image" Target="../media/image50.png"/><Relationship Id="rId2" Type="http://schemas.openxmlformats.org/officeDocument/2006/relationships/image" Target="../media/image41.jpe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11" Type="http://schemas.openxmlformats.org/officeDocument/2006/relationships/customXml" Target="../ink/ink15.xml"/><Relationship Id="rId5" Type="http://schemas.openxmlformats.org/officeDocument/2006/relationships/customXml" Target="../ink/ink12.xml"/><Relationship Id="rId15" Type="http://schemas.openxmlformats.org/officeDocument/2006/relationships/image" Target="../media/image48.png"/><Relationship Id="rId10" Type="http://schemas.openxmlformats.org/officeDocument/2006/relationships/image" Target="../media/image45.png"/><Relationship Id="rId4" Type="http://schemas.openxmlformats.org/officeDocument/2006/relationships/image" Target="../media/image42.png"/><Relationship Id="rId9" Type="http://schemas.openxmlformats.org/officeDocument/2006/relationships/customXml" Target="../ink/ink14.xml"/><Relationship Id="rId1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3" Type="http://schemas.openxmlformats.org/officeDocument/2006/relationships/image" Target="../media/image61.png"/><Relationship Id="rId7" Type="http://schemas.openxmlformats.org/officeDocument/2006/relationships/image" Target="../media/image4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7.xml"/><Relationship Id="rId5" Type="http://schemas.openxmlformats.org/officeDocument/2006/relationships/image" Target="../media/image63.jpeg"/><Relationship Id="rId10" Type="http://schemas.openxmlformats.org/officeDocument/2006/relationships/image" Target="../media/image65.jpeg"/><Relationship Id="rId4" Type="http://schemas.openxmlformats.org/officeDocument/2006/relationships/image" Target="../media/image62.png"/><Relationship Id="rId9" Type="http://schemas.openxmlformats.org/officeDocument/2006/relationships/image" Target="../media/image6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11" Type="http://schemas.openxmlformats.org/officeDocument/2006/relationships/image" Target="../media/image9.jpeg"/><Relationship Id="rId5" Type="http://schemas.openxmlformats.org/officeDocument/2006/relationships/image" Target="../media/image3.jpe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27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33.png"/><Relationship Id="rId18" Type="http://schemas.openxmlformats.org/officeDocument/2006/relationships/customXml" Target="../ink/ink9.xml"/><Relationship Id="rId3" Type="http://schemas.openxmlformats.org/officeDocument/2006/relationships/image" Target="../media/image28.jpeg"/><Relationship Id="rId21" Type="http://schemas.openxmlformats.org/officeDocument/2006/relationships/image" Target="../media/image37.png"/><Relationship Id="rId7" Type="http://schemas.openxmlformats.org/officeDocument/2006/relationships/image" Target="../media/image30.png"/><Relationship Id="rId12" Type="http://schemas.openxmlformats.org/officeDocument/2006/relationships/customXml" Target="../ink/ink6.xml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.xml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5" Type="http://schemas.openxmlformats.org/officeDocument/2006/relationships/image" Target="../media/image34.png"/><Relationship Id="rId10" Type="http://schemas.openxmlformats.org/officeDocument/2006/relationships/customXml" Target="../ink/ink5.xml"/><Relationship Id="rId19" Type="http://schemas.openxmlformats.org/officeDocument/2006/relationships/image" Target="../media/image36.png"/><Relationship Id="rId4" Type="http://schemas.openxmlformats.org/officeDocument/2006/relationships/customXml" Target="../ink/ink2.xml"/><Relationship Id="rId9" Type="http://schemas.openxmlformats.org/officeDocument/2006/relationships/image" Target="../media/image31.png"/><Relationship Id="rId14" Type="http://schemas.openxmlformats.org/officeDocument/2006/relationships/customXml" Target="../ink/ink7.xml"/><Relationship Id="rId22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2DDDA-6FCB-F292-C679-3A274C66C1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967" y="883403"/>
            <a:ext cx="11931804" cy="1334301"/>
          </a:xfrm>
        </p:spPr>
        <p:txBody>
          <a:bodyPr>
            <a:noAutofit/>
          </a:bodyPr>
          <a:lstStyle/>
          <a:p>
            <a:r>
              <a:rPr lang="en-US" sz="4000" dirty="0"/>
              <a:t>AI/ML assisted biomolecule optimization in gene editing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79DB29-900E-41C2-AA70-B2EDB6B3DF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Jiangchuan Ye, PhD</a:t>
            </a:r>
          </a:p>
        </p:txBody>
      </p:sp>
    </p:spTree>
    <p:extLst>
      <p:ext uri="{BB962C8B-B14F-4D97-AF65-F5344CB8AC3E}">
        <p14:creationId xmlns:p14="http://schemas.microsoft.com/office/powerpoint/2010/main" val="3109076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D3BC4-5161-0463-0C71-B86E27DEB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21" y="141275"/>
            <a:ext cx="10515600" cy="1325563"/>
          </a:xfrm>
        </p:spPr>
        <p:txBody>
          <a:bodyPr/>
          <a:lstStyle/>
          <a:p>
            <a:r>
              <a:rPr lang="en-US" dirty="0"/>
              <a:t>Structure-based design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EDCB57-57B1-769C-775F-991C4CD6B4E4}"/>
              </a:ext>
            </a:extLst>
          </p:cNvPr>
          <p:cNvGrpSpPr/>
          <p:nvPr/>
        </p:nvGrpSpPr>
        <p:grpSpPr>
          <a:xfrm>
            <a:off x="747243" y="1724952"/>
            <a:ext cx="4171958" cy="2260101"/>
            <a:chOff x="2677425" y="2771438"/>
            <a:chExt cx="5877768" cy="3184200"/>
          </a:xfrm>
        </p:grpSpPr>
        <p:pic>
          <p:nvPicPr>
            <p:cNvPr id="7170" name="Picture 2" descr="Figure 1">
              <a:extLst>
                <a:ext uri="{FF2B5EF4-FFF2-40B4-BE49-F238E27FC236}">
                  <a16:creationId xmlns:a16="http://schemas.microsoft.com/office/drawing/2014/main" id="{98CE8D04-8B8E-4C7C-BC76-F3BB307A1E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813" b="36260"/>
            <a:stretch>
              <a:fillRect/>
            </a:stretch>
          </p:blipFill>
          <p:spPr bwMode="auto">
            <a:xfrm>
              <a:off x="2810030" y="2810107"/>
              <a:ext cx="5745163" cy="2943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A20236C-7E91-EE22-7202-2CDFC80B571D}"/>
                    </a:ext>
                  </a:extLst>
                </p14:cNvPr>
                <p14:cNvContentPartPr/>
                <p14:nvPr/>
              </p14:nvContentPartPr>
              <p14:xfrm>
                <a:off x="2677425" y="2771438"/>
                <a:ext cx="309240" cy="191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A20236C-7E91-EE22-7202-2CDFC80B571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588709" y="2682938"/>
                  <a:ext cx="486166" cy="3676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B4A26CC-3EFF-5575-8643-277C80E34E3D}"/>
                    </a:ext>
                  </a:extLst>
                </p14:cNvPr>
                <p14:cNvContentPartPr/>
                <p14:nvPr/>
              </p14:nvContentPartPr>
              <p14:xfrm>
                <a:off x="5349705" y="5710838"/>
                <a:ext cx="176400" cy="770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B4A26CC-3EFF-5575-8643-277C80E34E3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261505" y="5622647"/>
                  <a:ext cx="353307" cy="25392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73868AC-7335-4732-6DA9-6BFEA6D20307}"/>
                </a:ext>
              </a:extLst>
            </p:cNvPr>
            <p:cNvGrpSpPr/>
            <p:nvPr/>
          </p:nvGrpSpPr>
          <p:grpSpPr>
            <a:xfrm>
              <a:off x="2804505" y="5722718"/>
              <a:ext cx="145080" cy="232920"/>
              <a:chOff x="2804505" y="5722718"/>
              <a:chExt cx="145080" cy="232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5" name="Ink 4">
                    <a:extLst>
                      <a:ext uri="{FF2B5EF4-FFF2-40B4-BE49-F238E27FC236}">
                        <a16:creationId xmlns:a16="http://schemas.microsoft.com/office/drawing/2014/main" id="{CE81B39C-1675-C26E-532D-7A27D72547A8}"/>
                      </a:ext>
                    </a:extLst>
                  </p14:cNvPr>
                  <p14:cNvContentPartPr/>
                  <p14:nvPr/>
                </p14:nvContentPartPr>
                <p14:xfrm>
                  <a:off x="2905305" y="5828558"/>
                  <a:ext cx="44280" cy="127080"/>
                </p14:xfrm>
              </p:contentPart>
            </mc:Choice>
            <mc:Fallback xmlns="">
              <p:pic>
                <p:nvPicPr>
                  <p:cNvPr id="5" name="Ink 4">
                    <a:extLst>
                      <a:ext uri="{FF2B5EF4-FFF2-40B4-BE49-F238E27FC236}">
                        <a16:creationId xmlns:a16="http://schemas.microsoft.com/office/drawing/2014/main" id="{CE81B39C-1675-C26E-532D-7A27D72547A8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816236" y="5739956"/>
                    <a:ext cx="221909" cy="3037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BEFA70BC-F4D7-0CE1-1D80-E03AF784267F}"/>
                      </a:ext>
                    </a:extLst>
                  </p14:cNvPr>
                  <p14:cNvContentPartPr/>
                  <p14:nvPr/>
                </p14:nvContentPartPr>
                <p14:xfrm>
                  <a:off x="2804505" y="5727038"/>
                  <a:ext cx="360" cy="360"/>
                </p14:xfrm>
              </p:contentPart>
            </mc:Choice>
            <mc:Fallback xmlns=""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BEFA70BC-F4D7-0CE1-1D80-E03AF784267F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741505" y="5664038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EFC916E0-3E8C-056C-B463-FDEB6B70A9CE}"/>
                      </a:ext>
                    </a:extLst>
                  </p14:cNvPr>
                  <p14:cNvContentPartPr/>
                  <p14:nvPr/>
                </p14:nvContentPartPr>
                <p14:xfrm>
                  <a:off x="2823225" y="5722718"/>
                  <a:ext cx="360" cy="36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EFC916E0-3E8C-056C-B463-FDEB6B70A9CE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760585" y="5660078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25B4D32-C945-81C8-3D8A-B08FDE96500D}"/>
                    </a:ext>
                  </a:extLst>
                </p14:cNvPr>
                <p14:cNvContentPartPr/>
                <p14:nvPr/>
              </p14:nvContentPartPr>
              <p14:xfrm>
                <a:off x="5912385" y="5674118"/>
                <a:ext cx="495000" cy="240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25B4D32-C945-81C8-3D8A-B08FDE96500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823630" y="5585387"/>
                  <a:ext cx="672003" cy="417794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41D970A-AEC1-2A39-841B-758AFFA8E470}"/>
              </a:ext>
            </a:extLst>
          </p:cNvPr>
          <p:cNvSpPr txBox="1"/>
          <p:nvPr/>
        </p:nvSpPr>
        <p:spPr>
          <a:xfrm>
            <a:off x="1759785" y="1238984"/>
            <a:ext cx="201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DNMT3A structure</a:t>
            </a:r>
          </a:p>
        </p:txBody>
      </p:sp>
      <p:pic>
        <p:nvPicPr>
          <p:cNvPr id="7172" name="Picture 4" descr="Genes 09 00620 g001">
            <a:extLst>
              <a:ext uri="{FF2B5EF4-FFF2-40B4-BE49-F238E27FC236}">
                <a16:creationId xmlns:a16="http://schemas.microsoft.com/office/drawing/2014/main" id="{19787A61-7107-4087-9756-D903F1419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12" y="4566900"/>
            <a:ext cx="5180927" cy="1836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E1414E-BD6F-0D5E-B097-6D9F5DD5DA4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28145" y="1318254"/>
            <a:ext cx="3923785" cy="261058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CB5B73D-BD28-6374-EF33-A28DD97CE3FF}"/>
              </a:ext>
            </a:extLst>
          </p:cNvPr>
          <p:cNvSpPr txBox="1"/>
          <p:nvPr/>
        </p:nvSpPr>
        <p:spPr>
          <a:xfrm>
            <a:off x="2081925" y="4239135"/>
            <a:ext cx="217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 information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89B1A4-155D-B4C3-E10E-116C0DAC33EF}"/>
              </a:ext>
            </a:extLst>
          </p:cNvPr>
          <p:cNvSpPr txBox="1"/>
          <p:nvPr/>
        </p:nvSpPr>
        <p:spPr>
          <a:xfrm>
            <a:off x="6759942" y="948922"/>
            <a:ext cx="3287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Conservation score (MMSeqs2)</a:t>
            </a:r>
          </a:p>
        </p:txBody>
      </p:sp>
      <p:pic>
        <p:nvPicPr>
          <p:cNvPr id="20" name="Picture 6" descr="Image">
            <a:extLst>
              <a:ext uri="{FF2B5EF4-FFF2-40B4-BE49-F238E27FC236}">
                <a16:creationId xmlns:a16="http://schemas.microsoft.com/office/drawing/2014/main" id="{89325C4B-7395-66CF-4DB4-70A8EF36CD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35" t="20824" r="42554" b="33699"/>
          <a:stretch>
            <a:fillRect/>
          </a:stretch>
        </p:blipFill>
        <p:spPr bwMode="auto">
          <a:xfrm>
            <a:off x="7054230" y="4759811"/>
            <a:ext cx="1769166" cy="1451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EC3572-277E-E647-E0F6-678359EC3B7F}"/>
              </a:ext>
            </a:extLst>
          </p:cNvPr>
          <p:cNvCxnSpPr/>
          <p:nvPr/>
        </p:nvCxnSpPr>
        <p:spPr>
          <a:xfrm>
            <a:off x="8044070" y="3956178"/>
            <a:ext cx="0" cy="5429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6ECDD5-93D1-91FA-DE56-2CF2EBA05A09}"/>
              </a:ext>
            </a:extLst>
          </p:cNvPr>
          <p:cNvCxnSpPr/>
          <p:nvPr/>
        </p:nvCxnSpPr>
        <p:spPr>
          <a:xfrm>
            <a:off x="6096000" y="5546035"/>
            <a:ext cx="7354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3C08D2-F6BE-5559-08D2-21FC606411E7}"/>
              </a:ext>
            </a:extLst>
          </p:cNvPr>
          <p:cNvCxnSpPr/>
          <p:nvPr/>
        </p:nvCxnSpPr>
        <p:spPr>
          <a:xfrm>
            <a:off x="4978532" y="3985053"/>
            <a:ext cx="2075698" cy="10706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3891A6B6-56EA-6E72-9E14-0387D08C237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46130" y="5105816"/>
            <a:ext cx="2962046" cy="98032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8552D21-8E11-02AF-686C-A4EF61138BA5}"/>
              </a:ext>
            </a:extLst>
          </p:cNvPr>
          <p:cNvSpPr txBox="1"/>
          <p:nvPr/>
        </p:nvSpPr>
        <p:spPr>
          <a:xfrm>
            <a:off x="9382929" y="4686372"/>
            <a:ext cx="228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Sequence generation</a:t>
            </a:r>
          </a:p>
        </p:txBody>
      </p:sp>
    </p:spTree>
    <p:extLst>
      <p:ext uri="{BB962C8B-B14F-4D97-AF65-F5344CB8AC3E}">
        <p14:creationId xmlns:p14="http://schemas.microsoft.com/office/powerpoint/2010/main" val="2877586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6E06B-5DBF-172A-2A2E-A6D8BF452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470" y="0"/>
            <a:ext cx="10515600" cy="1325563"/>
          </a:xfrm>
        </p:spPr>
        <p:txBody>
          <a:bodyPr/>
          <a:lstStyle/>
          <a:p>
            <a:r>
              <a:rPr lang="en-US" dirty="0"/>
              <a:t>Protein language model-based design</a:t>
            </a:r>
          </a:p>
        </p:txBody>
      </p:sp>
      <p:pic>
        <p:nvPicPr>
          <p:cNvPr id="10242" name="Picture 2" descr="The Future of Embeddings for Computer Vision Data Curation">
            <a:extLst>
              <a:ext uri="{FF2B5EF4-FFF2-40B4-BE49-F238E27FC236}">
                <a16:creationId xmlns:a16="http://schemas.microsoft.com/office/drawing/2014/main" id="{0A2F34A0-66D2-D578-6054-EECD8A6775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5" t="13236" r="17609" b="12367"/>
          <a:stretch>
            <a:fillRect/>
          </a:stretch>
        </p:blipFill>
        <p:spPr bwMode="auto">
          <a:xfrm>
            <a:off x="2604420" y="1754367"/>
            <a:ext cx="2913784" cy="189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04A173-638D-9C8E-2C1B-7F9684018715}"/>
              </a:ext>
            </a:extLst>
          </p:cNvPr>
          <p:cNvSpPr txBox="1"/>
          <p:nvPr/>
        </p:nvSpPr>
        <p:spPr>
          <a:xfrm>
            <a:off x="2540142" y="3581238"/>
            <a:ext cx="958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Tokenization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2925AC-0B5D-3DF7-167D-FDA27395A165}"/>
              </a:ext>
            </a:extLst>
          </p:cNvPr>
          <p:cNvSpPr txBox="1"/>
          <p:nvPr/>
        </p:nvSpPr>
        <p:spPr>
          <a:xfrm>
            <a:off x="4839813" y="3581238"/>
            <a:ext cx="6783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softmax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EC7033-73DE-B3C1-2A9F-E6F8642DCD70}"/>
              </a:ext>
            </a:extLst>
          </p:cNvPr>
          <p:cNvSpPr txBox="1"/>
          <p:nvPr/>
        </p:nvSpPr>
        <p:spPr>
          <a:xfrm>
            <a:off x="8730183" y="2272810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𝛥LLR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4D41AAD-8D69-9061-C8FB-3234CCC24381}"/>
              </a:ext>
            </a:extLst>
          </p:cNvPr>
          <p:cNvGrpSpPr/>
          <p:nvPr/>
        </p:nvGrpSpPr>
        <p:grpSpPr>
          <a:xfrm>
            <a:off x="387650" y="1937102"/>
            <a:ext cx="2115785" cy="1245358"/>
            <a:chOff x="775251" y="1504467"/>
            <a:chExt cx="2115785" cy="124535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F5DB1BA-2A2A-9073-7D8B-104206D6C36B}"/>
                </a:ext>
              </a:extLst>
            </p:cNvPr>
            <p:cNvSpPr/>
            <p:nvPr/>
          </p:nvSpPr>
          <p:spPr>
            <a:xfrm>
              <a:off x="775251" y="1961321"/>
              <a:ext cx="1769165" cy="788504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dirty="0"/>
                <a:t>MGILERVVRRNGRVDRSLKDECDTAEKKAKVIAGMNAVEENQGPGESQKVEEASPPAVQQPTDPASPTVATTPEPVGSDAGDKNATKAGDDE….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A6819DD-4B95-0610-3270-C44F792E5FEA}"/>
                </a:ext>
              </a:extLst>
            </p:cNvPr>
            <p:cNvSpPr txBox="1"/>
            <p:nvPr/>
          </p:nvSpPr>
          <p:spPr>
            <a:xfrm>
              <a:off x="775251" y="1504467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Input sequence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BF1779B-13B3-9BDB-CC4F-C00BC36B9024}"/>
                </a:ext>
              </a:extLst>
            </p:cNvPr>
            <p:cNvCxnSpPr/>
            <p:nvPr/>
          </p:nvCxnSpPr>
          <p:spPr>
            <a:xfrm>
              <a:off x="2625993" y="2266122"/>
              <a:ext cx="2650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58844C-119D-1A01-95AE-878B9EEDD7A2}"/>
              </a:ext>
            </a:extLst>
          </p:cNvPr>
          <p:cNvCxnSpPr/>
          <p:nvPr/>
        </p:nvCxnSpPr>
        <p:spPr>
          <a:xfrm>
            <a:off x="5625438" y="2698757"/>
            <a:ext cx="26504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4286019-2DCE-ECF9-9C66-F3F28678AA19}"/>
              </a:ext>
            </a:extLst>
          </p:cNvPr>
          <p:cNvCxnSpPr>
            <a:cxnSpLocks/>
          </p:cNvCxnSpPr>
          <p:nvPr/>
        </p:nvCxnSpPr>
        <p:spPr>
          <a:xfrm>
            <a:off x="10777110" y="3282121"/>
            <a:ext cx="0" cy="1161184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65825B2-FC56-1913-4A71-27CF0CF38259}"/>
              </a:ext>
            </a:extLst>
          </p:cNvPr>
          <p:cNvCxnSpPr>
            <a:cxnSpLocks/>
          </p:cNvCxnSpPr>
          <p:nvPr/>
        </p:nvCxnSpPr>
        <p:spPr>
          <a:xfrm flipH="1">
            <a:off x="1447064" y="4443305"/>
            <a:ext cx="9330046" cy="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5E7AAA-E8D1-D3D6-EBF8-B465506EF919}"/>
              </a:ext>
            </a:extLst>
          </p:cNvPr>
          <p:cNvCxnSpPr>
            <a:cxnSpLocks/>
          </p:cNvCxnSpPr>
          <p:nvPr/>
        </p:nvCxnSpPr>
        <p:spPr>
          <a:xfrm flipV="1">
            <a:off x="1447064" y="3439333"/>
            <a:ext cx="0" cy="10039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9C78BC2-E4D2-C08D-4ED6-84429DA9D0C2}"/>
              </a:ext>
            </a:extLst>
          </p:cNvPr>
          <p:cNvSpPr txBox="1"/>
          <p:nvPr/>
        </p:nvSpPr>
        <p:spPr>
          <a:xfrm>
            <a:off x="4824876" y="4126372"/>
            <a:ext cx="2574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Greedy adaptive walk (N steps)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E1AFD0C-52BC-C4B1-50E5-C84AB715610A}"/>
              </a:ext>
            </a:extLst>
          </p:cNvPr>
          <p:cNvCxnSpPr>
            <a:cxnSpLocks/>
          </p:cNvCxnSpPr>
          <p:nvPr/>
        </p:nvCxnSpPr>
        <p:spPr>
          <a:xfrm>
            <a:off x="8622638" y="2698757"/>
            <a:ext cx="105733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2F8B8CB-C7B1-7D32-31E5-95495D961062}"/>
              </a:ext>
            </a:extLst>
          </p:cNvPr>
          <p:cNvGrpSpPr/>
          <p:nvPr/>
        </p:nvGrpSpPr>
        <p:grpSpPr>
          <a:xfrm>
            <a:off x="6062134" y="2097538"/>
            <a:ext cx="2436757" cy="1251692"/>
            <a:chOff x="6096000" y="1501486"/>
            <a:chExt cx="2436757" cy="125169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FEE2899-EE04-5459-44EC-202BE9DBD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5391" r="67601"/>
            <a:stretch>
              <a:fillRect/>
            </a:stretch>
          </p:blipFill>
          <p:spPr>
            <a:xfrm>
              <a:off x="6131374" y="1854182"/>
              <a:ext cx="2305058" cy="89899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193F8F-2083-47F6-CBA4-97E271C6DE78}"/>
                </a:ext>
              </a:extLst>
            </p:cNvPr>
            <p:cNvSpPr txBox="1"/>
            <p:nvPr/>
          </p:nvSpPr>
          <p:spPr>
            <a:xfrm>
              <a:off x="6096000" y="1501486"/>
              <a:ext cx="2436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Log-likelihood (fitness)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D3119113-2475-33AA-3152-FDB7043C1C75}"/>
              </a:ext>
            </a:extLst>
          </p:cNvPr>
          <p:cNvSpPr/>
          <p:nvPr/>
        </p:nvSpPr>
        <p:spPr>
          <a:xfrm>
            <a:off x="9846894" y="2388276"/>
            <a:ext cx="1889724" cy="78850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Mutant nomination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F717B6-8A55-DDCC-AE26-DCF5A8DF5BF9}"/>
              </a:ext>
            </a:extLst>
          </p:cNvPr>
          <p:cNvSpPr txBox="1"/>
          <p:nvPr/>
        </p:nvSpPr>
        <p:spPr>
          <a:xfrm>
            <a:off x="3754978" y="1618324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pLM</a:t>
            </a:r>
          </a:p>
        </p:txBody>
      </p:sp>
    </p:spTree>
    <p:extLst>
      <p:ext uri="{BB962C8B-B14F-4D97-AF65-F5344CB8AC3E}">
        <p14:creationId xmlns:p14="http://schemas.microsoft.com/office/powerpoint/2010/main" val="555300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38776-3736-43E7-C912-C0D0FB76E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014" y="0"/>
            <a:ext cx="10515600" cy="1325563"/>
          </a:xfrm>
        </p:spPr>
        <p:txBody>
          <a:bodyPr/>
          <a:lstStyle/>
          <a:p>
            <a:r>
              <a:rPr lang="en-US" dirty="0"/>
              <a:t>Usage of multiple </a:t>
            </a:r>
            <a:r>
              <a:rPr lang="en-US" dirty="0" err="1"/>
              <a:t>pLMs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C171ECF-1085-B0BB-6A90-14508E70D9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415040"/>
              </p:ext>
            </p:extLst>
          </p:nvPr>
        </p:nvGraphicFramePr>
        <p:xfrm>
          <a:off x="426720" y="1108816"/>
          <a:ext cx="5825067" cy="2392350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521331">
                  <a:extLst>
                    <a:ext uri="{9D8B030D-6E8A-4147-A177-3AD203B41FA5}">
                      <a16:colId xmlns:a16="http://schemas.microsoft.com/office/drawing/2014/main" val="2142023298"/>
                    </a:ext>
                  </a:extLst>
                </a:gridCol>
                <a:gridCol w="1325934">
                  <a:extLst>
                    <a:ext uri="{9D8B030D-6E8A-4147-A177-3AD203B41FA5}">
                      <a16:colId xmlns:a16="http://schemas.microsoft.com/office/drawing/2014/main" val="1025238866"/>
                    </a:ext>
                  </a:extLst>
                </a:gridCol>
                <a:gridCol w="1325934">
                  <a:extLst>
                    <a:ext uri="{9D8B030D-6E8A-4147-A177-3AD203B41FA5}">
                      <a16:colId xmlns:a16="http://schemas.microsoft.com/office/drawing/2014/main" val="3489403756"/>
                    </a:ext>
                  </a:extLst>
                </a:gridCol>
                <a:gridCol w="1325934">
                  <a:extLst>
                    <a:ext uri="{9D8B030D-6E8A-4147-A177-3AD203B41FA5}">
                      <a16:colId xmlns:a16="http://schemas.microsoft.com/office/drawing/2014/main" val="3271896411"/>
                    </a:ext>
                  </a:extLst>
                </a:gridCol>
                <a:gridCol w="1325934">
                  <a:extLst>
                    <a:ext uri="{9D8B030D-6E8A-4147-A177-3AD203B41FA5}">
                      <a16:colId xmlns:a16="http://schemas.microsoft.com/office/drawing/2014/main" val="1960144945"/>
                    </a:ext>
                  </a:extLst>
                </a:gridCol>
              </a:tblGrid>
              <a:tr h="1597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Feature</a:t>
                      </a:r>
                    </a:p>
                  </a:txBody>
                  <a:tcPr marL="39558" marR="39558" marT="19779" marB="197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ESM2</a:t>
                      </a:r>
                    </a:p>
                  </a:txBody>
                  <a:tcPr marL="39558" marR="39558" marT="19779" marB="197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Progen2</a:t>
                      </a:r>
                    </a:p>
                  </a:txBody>
                  <a:tcPr marL="39558" marR="39558" marT="19779" marB="197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SaProt</a:t>
                      </a:r>
                    </a:p>
                  </a:txBody>
                  <a:tcPr marL="39558" marR="39558" marT="19779" marB="197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dirty="0"/>
                        <a:t>Pro-Prime</a:t>
                      </a:r>
                    </a:p>
                  </a:txBody>
                  <a:tcPr marL="39558" marR="39558" marT="19779" marB="19779" anchor="ctr"/>
                </a:tc>
                <a:extLst>
                  <a:ext uri="{0D108BD9-81ED-4DB2-BD59-A6C34878D82A}">
                    <a16:rowId xmlns:a16="http://schemas.microsoft.com/office/drawing/2014/main" val="2296930782"/>
                  </a:ext>
                </a:extLst>
              </a:tr>
              <a:tr h="6407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/>
                        <a:t>Training Data</a:t>
                      </a:r>
                      <a:endParaRPr lang="en-US" sz="800" dirty="0"/>
                    </a:p>
                  </a:txBody>
                  <a:tcPr marL="39558" marR="39558" marT="19779" marB="197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UniRef50, UniRef90, and other UniProt datasets.</a:t>
                      </a:r>
                    </a:p>
                  </a:txBody>
                  <a:tcPr marL="39558" marR="39558" marT="19779" marB="197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A diverse set of over one billion protein sequences from genomic, metagenomic, and immune repertoire databases.</a:t>
                      </a:r>
                    </a:p>
                  </a:txBody>
                  <a:tcPr marL="39558" marR="39558" marT="19779" marB="197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~40 million protein sequences and their corresponding 3D structures (from AlphaFold DB).</a:t>
                      </a:r>
                    </a:p>
                  </a:txBody>
                  <a:tcPr marL="39558" marR="39558" marT="19779" marB="197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Datasets with temperature information for organisms (e.g., proteins from organisms with known optimal growth temperatures).</a:t>
                      </a:r>
                    </a:p>
                  </a:txBody>
                  <a:tcPr marL="39558" marR="39558" marT="19779" marB="19779" anchor="ctr"/>
                </a:tc>
                <a:extLst>
                  <a:ext uri="{0D108BD9-81ED-4DB2-BD59-A6C34878D82A}">
                    <a16:rowId xmlns:a16="http://schemas.microsoft.com/office/drawing/2014/main" val="506429325"/>
                  </a:ext>
                </a:extLst>
              </a:tr>
              <a:tr h="3368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/>
                        <a:t>Model Architecture</a:t>
                      </a:r>
                      <a:endParaRPr lang="en-US" sz="800"/>
                    </a:p>
                  </a:txBody>
                  <a:tcPr marL="39558" marR="39558" marT="19779" marB="197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Transformer Encoder (BERT-like)</a:t>
                      </a:r>
                    </a:p>
                  </a:txBody>
                  <a:tcPr marL="39558" marR="39558" marT="19779" marB="197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Autoregressive Transformer (GPT-like)</a:t>
                      </a:r>
                    </a:p>
                  </a:txBody>
                  <a:tcPr marL="39558" marR="39558" marT="19779" marB="197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Transformer Encoder (based on ESM-2 architecture)</a:t>
                      </a:r>
                    </a:p>
                  </a:txBody>
                  <a:tcPr marL="39558" marR="39558" marT="19779" marB="197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Transformer Encoder (based on ESM-2 650M)</a:t>
                      </a:r>
                    </a:p>
                  </a:txBody>
                  <a:tcPr marL="39558" marR="39558" marT="19779" marB="19779" anchor="ctr"/>
                </a:tc>
                <a:extLst>
                  <a:ext uri="{0D108BD9-81ED-4DB2-BD59-A6C34878D82A}">
                    <a16:rowId xmlns:a16="http://schemas.microsoft.com/office/drawing/2014/main" val="348872516"/>
                  </a:ext>
                </a:extLst>
              </a:tr>
              <a:tr h="2355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/>
                        <a:t>Parameters</a:t>
                      </a:r>
                      <a:endParaRPr lang="en-US" sz="800"/>
                    </a:p>
                  </a:txBody>
                  <a:tcPr marL="39558" marR="39558" marT="19779" marB="197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8M, 35M, 150M, 650M, 3B, 15B</a:t>
                      </a:r>
                    </a:p>
                  </a:txBody>
                  <a:tcPr marL="39558" marR="39558" marT="19779" marB="197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151M, 764M, 2.7B, 6.4B</a:t>
                      </a:r>
                    </a:p>
                  </a:txBody>
                  <a:tcPr marL="39558" marR="39558" marT="19779" marB="197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650M</a:t>
                      </a:r>
                    </a:p>
                  </a:txBody>
                  <a:tcPr marL="39558" marR="39558" marT="19779" marB="197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Based on ESM-2 650M</a:t>
                      </a:r>
                    </a:p>
                  </a:txBody>
                  <a:tcPr marL="39558" marR="39558" marT="19779" marB="19779" anchor="ctr"/>
                </a:tc>
                <a:extLst>
                  <a:ext uri="{0D108BD9-81ED-4DB2-BD59-A6C34878D82A}">
                    <a16:rowId xmlns:a16="http://schemas.microsoft.com/office/drawing/2014/main" val="598374231"/>
                  </a:ext>
                </a:extLst>
              </a:tr>
              <a:tr h="6407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/>
                        <a:t>Training Goal</a:t>
                      </a:r>
                      <a:endParaRPr lang="en-US" sz="800"/>
                    </a:p>
                  </a:txBody>
                  <a:tcPr marL="39558" marR="39558" marT="19779" marB="197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dirty="0"/>
                        <a:t>Masked Language Modeling (MLM)</a:t>
                      </a:r>
                    </a:p>
                  </a:txBody>
                  <a:tcPr marL="39558" marR="39558" marT="19779" marB="197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dirty="0"/>
                        <a:t>Next-Token Prediction: Generates a protein sequence one amino acid at a time, from left to right.</a:t>
                      </a:r>
                    </a:p>
                  </a:txBody>
                  <a:tcPr marL="39558" marR="39558" marT="19779" marB="197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Masked "Structure-Aware" Token Prediction: Predicts masked tokens that represent both amino acid and structural state.</a:t>
                      </a:r>
                    </a:p>
                  </a:txBody>
                  <a:tcPr marL="39558" marR="39558" marT="19779" marB="197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dirty="0"/>
                        <a:t>Temperature-Guided Masked Language Modeling: MLM with a focus on predicting residues in proteins with known temperature stability.</a:t>
                      </a:r>
                    </a:p>
                  </a:txBody>
                  <a:tcPr marL="39558" marR="39558" marT="19779" marB="19779" anchor="ctr"/>
                </a:tc>
                <a:extLst>
                  <a:ext uri="{0D108BD9-81ED-4DB2-BD59-A6C34878D82A}">
                    <a16:rowId xmlns:a16="http://schemas.microsoft.com/office/drawing/2014/main" val="303856207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986C4A9-05C2-601B-C86E-A7BD570D6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66" y="3874534"/>
            <a:ext cx="3424343" cy="29834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E88AD8-2BFC-AE19-5CC7-E98813E64CFC}"/>
              </a:ext>
            </a:extLst>
          </p:cNvPr>
          <p:cNvSpPr txBox="1"/>
          <p:nvPr/>
        </p:nvSpPr>
        <p:spPr>
          <a:xfrm>
            <a:off x="1557866" y="3601814"/>
            <a:ext cx="1166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ESM-</a:t>
            </a:r>
            <a:r>
              <a:rPr lang="en-US" sz="1400" dirty="0" err="1"/>
              <a:t>ProGen</a:t>
            </a: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D01076-1697-42DF-E208-587726D0D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240" y="662780"/>
            <a:ext cx="3596640" cy="31335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AC683E-541A-5768-66EB-2762E3780021}"/>
              </a:ext>
            </a:extLst>
          </p:cNvPr>
          <p:cNvSpPr txBox="1"/>
          <p:nvPr/>
        </p:nvSpPr>
        <p:spPr>
          <a:xfrm>
            <a:off x="8564880" y="392164"/>
            <a:ext cx="1101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ESM-</a:t>
            </a:r>
            <a:r>
              <a:rPr lang="en-US" sz="1400" dirty="0" err="1"/>
              <a:t>SaProt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5BBE2E-B337-C35E-91CB-B543CBD055E1}"/>
              </a:ext>
            </a:extLst>
          </p:cNvPr>
          <p:cNvSpPr txBox="1"/>
          <p:nvPr/>
        </p:nvSpPr>
        <p:spPr>
          <a:xfrm>
            <a:off x="7359230" y="753627"/>
            <a:ext cx="554960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 err="1"/>
              <a:t>SaProt</a:t>
            </a:r>
            <a:endParaRPr 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321ABE-D302-7614-51CD-94F4810F2762}"/>
              </a:ext>
            </a:extLst>
          </p:cNvPr>
          <p:cNvSpPr txBox="1"/>
          <p:nvPr/>
        </p:nvSpPr>
        <p:spPr>
          <a:xfrm rot="16200000">
            <a:off x="7762246" y="3299116"/>
            <a:ext cx="554960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 err="1"/>
              <a:t>SaProt</a:t>
            </a:r>
            <a:endParaRPr lang="en-US" sz="1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A0266B-2697-8E8A-8122-02430F14C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637" y="4335381"/>
            <a:ext cx="7772400" cy="17093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6766D85-1276-A7C1-0640-485A27C55E6F}"/>
              </a:ext>
            </a:extLst>
          </p:cNvPr>
          <p:cNvSpPr txBox="1"/>
          <p:nvPr/>
        </p:nvSpPr>
        <p:spPr>
          <a:xfrm>
            <a:off x="6559876" y="4009666"/>
            <a:ext cx="3557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Consensus voting for candidate nomination</a:t>
            </a:r>
          </a:p>
        </p:txBody>
      </p:sp>
    </p:spTree>
    <p:extLst>
      <p:ext uri="{BB962C8B-B14F-4D97-AF65-F5344CB8AC3E}">
        <p14:creationId xmlns:p14="http://schemas.microsoft.com/office/powerpoint/2010/main" val="2385393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24D7E-E768-7270-BB9B-D581A2109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614" y="53551"/>
            <a:ext cx="10515600" cy="1325563"/>
          </a:xfrm>
        </p:spPr>
        <p:txBody>
          <a:bodyPr/>
          <a:lstStyle/>
          <a:p>
            <a:r>
              <a:rPr lang="en-US" dirty="0"/>
              <a:t>Sequence filtering and selection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153625-A41F-0D78-826D-9B4A2CA8F0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t="2262" r="33161"/>
          <a:stretch>
            <a:fillRect/>
          </a:stretch>
        </p:blipFill>
        <p:spPr>
          <a:xfrm>
            <a:off x="765385" y="1483360"/>
            <a:ext cx="5195147" cy="45045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BEA1BD-7492-C879-9E4E-0BBB87E203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6471" b="49092"/>
          <a:stretch>
            <a:fillRect/>
          </a:stretch>
        </p:blipFill>
        <p:spPr>
          <a:xfrm>
            <a:off x="3362958" y="3641653"/>
            <a:ext cx="2606041" cy="234622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FF8C962-50F1-3024-24C3-43B05F4AEBBF}"/>
              </a:ext>
            </a:extLst>
          </p:cNvPr>
          <p:cNvGrpSpPr/>
          <p:nvPr/>
        </p:nvGrpSpPr>
        <p:grpSpPr>
          <a:xfrm>
            <a:off x="7130088" y="909760"/>
            <a:ext cx="3917762" cy="1680021"/>
            <a:chOff x="6800425" y="1483360"/>
            <a:chExt cx="3917762" cy="168002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00F21B-2E9E-4B76-633D-F17E2C5D3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00425" y="1483360"/>
              <a:ext cx="3330787" cy="166305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DF8725-E80A-844E-5A8F-295444F29BDA}"/>
                </a:ext>
              </a:extLst>
            </p:cNvPr>
            <p:cNvSpPr txBox="1"/>
            <p:nvPr/>
          </p:nvSpPr>
          <p:spPr>
            <a:xfrm>
              <a:off x="7224976" y="2886382"/>
              <a:ext cx="9957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Original </a:t>
              </a:r>
              <a:r>
                <a:rPr lang="en-US" sz="1200" dirty="0" err="1"/>
                <a:t>pdb</a:t>
              </a:r>
              <a:endParaRPr lang="en-US" sz="12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F776F7-22A3-E623-71C8-2BCC45C6ECA7}"/>
                </a:ext>
              </a:extLst>
            </p:cNvPr>
            <p:cNvSpPr txBox="1"/>
            <p:nvPr/>
          </p:nvSpPr>
          <p:spPr>
            <a:xfrm>
              <a:off x="8645312" y="2886382"/>
              <a:ext cx="20728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Generated (modeled by AF2)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C011FD-0378-FB53-3A54-B14546CD2F35}"/>
              </a:ext>
            </a:extLst>
          </p:cNvPr>
          <p:cNvGrpSpPr/>
          <p:nvPr/>
        </p:nvGrpSpPr>
        <p:grpSpPr>
          <a:xfrm>
            <a:off x="8043274" y="2848822"/>
            <a:ext cx="1703977" cy="1320677"/>
            <a:chOff x="7545493" y="3897034"/>
            <a:chExt cx="2390562" cy="185281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4DB7997-2914-6D53-6760-FDEE5664D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45493" y="3897034"/>
              <a:ext cx="2390562" cy="185281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B8D6DB-085B-E922-C706-C2AB100C9AA1}"/>
                </a:ext>
              </a:extLst>
            </p:cNvPr>
            <p:cNvSpPr txBox="1"/>
            <p:nvPr/>
          </p:nvSpPr>
          <p:spPr>
            <a:xfrm>
              <a:off x="7921180" y="5454557"/>
              <a:ext cx="11608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Superimposed</a:t>
              </a: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B571260-350C-7D56-7424-716793CFA046}"/>
              </a:ext>
            </a:extLst>
          </p:cNvPr>
          <p:cNvCxnSpPr>
            <a:stCxn id="7" idx="2"/>
          </p:cNvCxnSpPr>
          <p:nvPr/>
        </p:nvCxnSpPr>
        <p:spPr>
          <a:xfrm flipH="1">
            <a:off x="8795481" y="2572818"/>
            <a:ext cx="1" cy="326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D705411-BFAE-A9E6-2500-AFFB2B8F9D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8969" y="4419036"/>
            <a:ext cx="3438495" cy="223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011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B6A72-7C11-9908-068D-34EA076AF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7" y="-17643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Sequence pooling and experimental validation</a:t>
            </a:r>
          </a:p>
        </p:txBody>
      </p:sp>
      <p:pic>
        <p:nvPicPr>
          <p:cNvPr id="4" name="Picture 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820F918-57EE-456C-082E-6E3B3BA40A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77" t="8702" r="19878"/>
          <a:stretch>
            <a:fillRect/>
          </a:stretch>
        </p:blipFill>
        <p:spPr>
          <a:xfrm>
            <a:off x="655983" y="1279930"/>
            <a:ext cx="4956312" cy="50460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4CFF6F-56F6-EC8A-2B95-0D5DC130D0C7}"/>
              </a:ext>
            </a:extLst>
          </p:cNvPr>
          <p:cNvSpPr txBox="1"/>
          <p:nvPr/>
        </p:nvSpPr>
        <p:spPr>
          <a:xfrm>
            <a:off x="4552121" y="2557608"/>
            <a:ext cx="3094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MPNN_fixed_pos+70% conservation (48)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C8CD3A-512A-B89B-9452-795551D35175}"/>
              </a:ext>
            </a:extLst>
          </p:cNvPr>
          <p:cNvSpPr txBox="1"/>
          <p:nvPr/>
        </p:nvSpPr>
        <p:spPr>
          <a:xfrm>
            <a:off x="3863008" y="3473061"/>
            <a:ext cx="689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Original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C87B34-F6F3-37F7-CEC9-9DFDAE2EC2E4}"/>
              </a:ext>
            </a:extLst>
          </p:cNvPr>
          <p:cNvSpPr txBox="1"/>
          <p:nvPr/>
        </p:nvSpPr>
        <p:spPr>
          <a:xfrm>
            <a:off x="4704523" y="3802976"/>
            <a:ext cx="15107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Single mutants (94)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51B0E5-A74C-2BE9-BE10-180DE7EAB35C}"/>
              </a:ext>
            </a:extLst>
          </p:cNvPr>
          <p:cNvSpPr txBox="1"/>
          <p:nvPr/>
        </p:nvSpPr>
        <p:spPr>
          <a:xfrm>
            <a:off x="3452191" y="5796997"/>
            <a:ext cx="3094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MPNN_fixed_pos</a:t>
            </a:r>
            <a:r>
              <a:rPr lang="en-US" sz="1100" dirty="0"/>
              <a:t> (48)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29CBDC-3AF2-397D-2BB7-AFE2C5F542A4}"/>
              </a:ext>
            </a:extLst>
          </p:cNvPr>
          <p:cNvSpPr txBox="1"/>
          <p:nvPr/>
        </p:nvSpPr>
        <p:spPr>
          <a:xfrm>
            <a:off x="3319669" y="1149125"/>
            <a:ext cx="3094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MPNN_fixed_pos+50% conservation (48)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05129C-1882-A770-8699-9A1E96999D84}"/>
              </a:ext>
            </a:extLst>
          </p:cNvPr>
          <p:cNvSpPr txBox="1"/>
          <p:nvPr/>
        </p:nvSpPr>
        <p:spPr>
          <a:xfrm>
            <a:off x="4903305" y="3213828"/>
            <a:ext cx="21932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Greedy adaptive walk (17)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4C1CB3-99C7-74EA-0D70-4FCA43235131}"/>
              </a:ext>
            </a:extLst>
          </p:cNvPr>
          <p:cNvSpPr txBox="1"/>
          <p:nvPr/>
        </p:nvSpPr>
        <p:spPr>
          <a:xfrm>
            <a:off x="0" y="1812794"/>
            <a:ext cx="3094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MPNN_fixed_pos+30% conservation (48)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F84BB44-5B6A-157A-81E6-389D03F2DBBE}"/>
              </a:ext>
            </a:extLst>
          </p:cNvPr>
          <p:cNvGrpSpPr/>
          <p:nvPr/>
        </p:nvGrpSpPr>
        <p:grpSpPr>
          <a:xfrm>
            <a:off x="7567502" y="1109819"/>
            <a:ext cx="3415408" cy="2377684"/>
            <a:chOff x="7800729" y="914400"/>
            <a:chExt cx="3415408" cy="2377684"/>
          </a:xfrm>
        </p:grpSpPr>
        <p:pic>
          <p:nvPicPr>
            <p:cNvPr id="12290" name="Picture 2" descr="DNA As A Code - Labster">
              <a:extLst>
                <a:ext uri="{FF2B5EF4-FFF2-40B4-BE49-F238E27FC236}">
                  <a16:creationId xmlns:a16="http://schemas.microsoft.com/office/drawing/2014/main" id="{6BF50AD0-F742-0D76-D500-8B78D694F4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0729" y="1370917"/>
              <a:ext cx="3415408" cy="1921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7EA638E-C668-E3DC-401F-2CF192A06979}"/>
                </a:ext>
              </a:extLst>
            </p:cNvPr>
            <p:cNvCxnSpPr/>
            <p:nvPr/>
          </p:nvCxnSpPr>
          <p:spPr>
            <a:xfrm flipV="1">
              <a:off x="10508974" y="921026"/>
              <a:ext cx="0" cy="424070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11D5C35-88AF-D6B8-DAEE-3BA370314598}"/>
                </a:ext>
              </a:extLst>
            </p:cNvPr>
            <p:cNvCxnSpPr/>
            <p:nvPr/>
          </p:nvCxnSpPr>
          <p:spPr>
            <a:xfrm flipH="1">
              <a:off x="8488017" y="914400"/>
              <a:ext cx="2027583" cy="0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683DDDE-6260-25CD-64D4-D05E5917EB4C}"/>
                </a:ext>
              </a:extLst>
            </p:cNvPr>
            <p:cNvCxnSpPr/>
            <p:nvPr/>
          </p:nvCxnSpPr>
          <p:spPr>
            <a:xfrm>
              <a:off x="8501270" y="921026"/>
              <a:ext cx="0" cy="42407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292" name="Picture 4" descr="DNA cloning with synthetic DNA fragments | IDT">
            <a:extLst>
              <a:ext uri="{FF2B5EF4-FFF2-40B4-BE49-F238E27FC236}">
                <a16:creationId xmlns:a16="http://schemas.microsoft.com/office/drawing/2014/main" id="{D05E6D95-3237-B20B-4074-55E7198D7F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30"/>
          <a:stretch>
            <a:fillRect/>
          </a:stretch>
        </p:blipFill>
        <p:spPr bwMode="auto">
          <a:xfrm>
            <a:off x="6968091" y="3802976"/>
            <a:ext cx="1782101" cy="246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C120B7B-070A-57FB-54A1-35D3E23649DE}"/>
              </a:ext>
            </a:extLst>
          </p:cNvPr>
          <p:cNvGrpSpPr/>
          <p:nvPr/>
        </p:nvGrpSpPr>
        <p:grpSpPr>
          <a:xfrm>
            <a:off x="9306957" y="3938173"/>
            <a:ext cx="2364480" cy="1167227"/>
            <a:chOff x="9292012" y="3959797"/>
            <a:chExt cx="2364480" cy="1167227"/>
          </a:xfrm>
        </p:grpSpPr>
        <p:pic>
          <p:nvPicPr>
            <p:cNvPr id="12294" name="Picture 6" descr="Frontiers | An Overview of Methods and Tools for Transfection of Eukaryotic  Cells in vitro">
              <a:extLst>
                <a:ext uri="{FF2B5EF4-FFF2-40B4-BE49-F238E27FC236}">
                  <a16:creationId xmlns:a16="http://schemas.microsoft.com/office/drawing/2014/main" id="{93EADAF6-141D-B12C-0ADF-29D9B33E1A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2752" y="3975652"/>
              <a:ext cx="2333740" cy="1151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B515AC0-2BEB-9682-0414-A2DBA5094A68}"/>
                    </a:ext>
                  </a:extLst>
                </p14:cNvPr>
                <p14:cNvContentPartPr/>
                <p14:nvPr/>
              </p14:nvContentPartPr>
              <p14:xfrm>
                <a:off x="9292012" y="4502677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B515AC0-2BEB-9682-0414-A2DBA5094A6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229012" y="443967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729493E-B182-67B3-0BCC-A4720D5BD2AA}"/>
                    </a:ext>
                  </a:extLst>
                </p14:cNvPr>
                <p14:cNvContentPartPr/>
                <p14:nvPr/>
              </p14:nvContentPartPr>
              <p14:xfrm>
                <a:off x="9316852" y="3959797"/>
                <a:ext cx="3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729493E-B182-67B3-0BCC-A4720D5BD2A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254212" y="389715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2296" name="Picture 8" descr="Analyze xMark data with AI | Sourcetable">
            <a:extLst>
              <a:ext uri="{FF2B5EF4-FFF2-40B4-BE49-F238E27FC236}">
                <a16:creationId xmlns:a16="http://schemas.microsoft.com/office/drawing/2014/main" id="{6D843D46-B884-9797-8A70-96CF45618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3014" y="5289118"/>
            <a:ext cx="986183" cy="98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240+ Elisa Assay Stock Photos, Pictures &amp; Royalty-Free Images - iStock">
            <a:extLst>
              <a:ext uri="{FF2B5EF4-FFF2-40B4-BE49-F238E27FC236}">
                <a16:creationId xmlns:a16="http://schemas.microsoft.com/office/drawing/2014/main" id="{1E3B0079-BAF8-A34C-86CD-45CB76DF82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7" t="24371" r="15121" b="27633"/>
          <a:stretch>
            <a:fillRect/>
          </a:stretch>
        </p:blipFill>
        <p:spPr bwMode="auto">
          <a:xfrm>
            <a:off x="10437293" y="5469581"/>
            <a:ext cx="841513" cy="58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DAE4B55-D331-F730-4B87-E32B9E239F2F}"/>
              </a:ext>
            </a:extLst>
          </p:cNvPr>
          <p:cNvCxnSpPr>
            <a:cxnSpLocks/>
          </p:cNvCxnSpPr>
          <p:nvPr/>
        </p:nvCxnSpPr>
        <p:spPr>
          <a:xfrm flipH="1">
            <a:off x="8660296" y="3429000"/>
            <a:ext cx="483704" cy="3056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7F5E103-4E5C-7FA1-21AE-F058B6C8B735}"/>
              </a:ext>
            </a:extLst>
          </p:cNvPr>
          <p:cNvCxnSpPr/>
          <p:nvPr/>
        </p:nvCxnSpPr>
        <p:spPr>
          <a:xfrm>
            <a:off x="8613913" y="5035914"/>
            <a:ext cx="6546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058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3E8A6-AA08-D2FA-C8AE-5F3E0C130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A314E-05CB-1CFA-58B1-5120C64E5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7" y="-17643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Sequence pooling and experimental validation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9DB960-1D61-23EA-24A8-92BC515116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99" t="7143"/>
          <a:stretch>
            <a:fillRect/>
          </a:stretch>
        </p:blipFill>
        <p:spPr>
          <a:xfrm>
            <a:off x="669235" y="1934817"/>
            <a:ext cx="7329834" cy="34671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0D0FD9-6180-B15C-A7A6-CD9EF96FCDA8}"/>
              </a:ext>
            </a:extLst>
          </p:cNvPr>
          <p:cNvCxnSpPr/>
          <p:nvPr/>
        </p:nvCxnSpPr>
        <p:spPr>
          <a:xfrm>
            <a:off x="1033670" y="3077817"/>
            <a:ext cx="6751983" cy="0"/>
          </a:xfrm>
          <a:prstGeom prst="line">
            <a:avLst/>
          </a:prstGeom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8B5649E-E20D-3A42-F049-205BBC675312}"/>
              </a:ext>
            </a:extLst>
          </p:cNvPr>
          <p:cNvSpPr txBox="1"/>
          <p:nvPr/>
        </p:nvSpPr>
        <p:spPr>
          <a:xfrm>
            <a:off x="2966822" y="1505169"/>
            <a:ext cx="2507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Enzymatic activity readout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52E983-9472-FF47-8570-6FDBFB38C454}"/>
              </a:ext>
            </a:extLst>
          </p:cNvPr>
          <p:cNvSpPr txBox="1"/>
          <p:nvPr/>
        </p:nvSpPr>
        <p:spPr>
          <a:xfrm rot="16200000">
            <a:off x="-99718" y="3305542"/>
            <a:ext cx="1111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%Untreated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792D9618-9550-5AE8-3194-2DDD80EC9064}"/>
              </a:ext>
            </a:extLst>
          </p:cNvPr>
          <p:cNvSpPr/>
          <p:nvPr/>
        </p:nvSpPr>
        <p:spPr>
          <a:xfrm>
            <a:off x="7480853" y="1716157"/>
            <a:ext cx="125895" cy="27164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B42C0D-B2F0-678E-C52F-C0FD0DE4136A}"/>
              </a:ext>
            </a:extLst>
          </p:cNvPr>
          <p:cNvSpPr txBox="1"/>
          <p:nvPr/>
        </p:nvSpPr>
        <p:spPr>
          <a:xfrm>
            <a:off x="8428382" y="2239618"/>
            <a:ext cx="28757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Next steps: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Structural modeling in complex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Rosetta energy analysis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Molecular dynamics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Visual inspection (clash, complementarity, etc.)</a:t>
            </a:r>
          </a:p>
        </p:txBody>
      </p:sp>
    </p:spTree>
    <p:extLst>
      <p:ext uri="{BB962C8B-B14F-4D97-AF65-F5344CB8AC3E}">
        <p14:creationId xmlns:p14="http://schemas.microsoft.com/office/powerpoint/2010/main" val="3079171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11A1B-0E67-C495-7533-8C1AF603D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to model mutation effects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8E1B34-E9EA-D64E-78C3-3AE0C5875FB8}"/>
              </a:ext>
            </a:extLst>
          </p:cNvPr>
          <p:cNvSpPr txBox="1"/>
          <p:nvPr/>
        </p:nvSpPr>
        <p:spPr>
          <a:xfrm>
            <a:off x="1640601" y="1592897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Sequence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F792A2-2837-8F56-0F78-EF4838C32592}"/>
              </a:ext>
            </a:extLst>
          </p:cNvPr>
          <p:cNvCxnSpPr>
            <a:cxnSpLocks/>
          </p:cNvCxnSpPr>
          <p:nvPr/>
        </p:nvCxnSpPr>
        <p:spPr>
          <a:xfrm>
            <a:off x="2123267" y="1891321"/>
            <a:ext cx="0" cy="503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rapezoid 7">
            <a:extLst>
              <a:ext uri="{FF2B5EF4-FFF2-40B4-BE49-F238E27FC236}">
                <a16:creationId xmlns:a16="http://schemas.microsoft.com/office/drawing/2014/main" id="{64A19935-8693-28DB-5276-43A4786B6AD2}"/>
              </a:ext>
            </a:extLst>
          </p:cNvPr>
          <p:cNvSpPr/>
          <p:nvPr/>
        </p:nvSpPr>
        <p:spPr>
          <a:xfrm flipV="1">
            <a:off x="1592452" y="2451877"/>
            <a:ext cx="1061630" cy="640034"/>
          </a:xfrm>
          <a:prstGeom prst="trapezoid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696391-AA26-138A-B425-C3F30927ADE2}"/>
              </a:ext>
            </a:extLst>
          </p:cNvPr>
          <p:cNvSpPr txBox="1"/>
          <p:nvPr/>
        </p:nvSpPr>
        <p:spPr>
          <a:xfrm>
            <a:off x="1865023" y="2663234"/>
            <a:ext cx="516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pLM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E53E64-F898-D34E-A122-7A73CD08870E}"/>
              </a:ext>
            </a:extLst>
          </p:cNvPr>
          <p:cNvSpPr/>
          <p:nvPr/>
        </p:nvSpPr>
        <p:spPr>
          <a:xfrm>
            <a:off x="891155" y="3766089"/>
            <a:ext cx="2193010" cy="2480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168CF0-F6F2-08DD-36AC-6C0F2560AF53}"/>
              </a:ext>
            </a:extLst>
          </p:cNvPr>
          <p:cNvSpPr/>
          <p:nvPr/>
        </p:nvSpPr>
        <p:spPr>
          <a:xfrm>
            <a:off x="1028057" y="3826739"/>
            <a:ext cx="2193010" cy="2480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A5CA90-6CC8-76AF-2F44-306474A65828}"/>
              </a:ext>
            </a:extLst>
          </p:cNvPr>
          <p:cNvSpPr/>
          <p:nvPr/>
        </p:nvSpPr>
        <p:spPr>
          <a:xfrm>
            <a:off x="1149403" y="3920430"/>
            <a:ext cx="2193010" cy="2480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A0746A-4689-67C7-7E40-0717EC9CF1EC}"/>
              </a:ext>
            </a:extLst>
          </p:cNvPr>
          <p:cNvSpPr txBox="1"/>
          <p:nvPr/>
        </p:nvSpPr>
        <p:spPr>
          <a:xfrm>
            <a:off x="1672674" y="3888841"/>
            <a:ext cx="1146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embeddings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54558A5-2681-684A-E0A3-7464D17E4753}"/>
              </a:ext>
            </a:extLst>
          </p:cNvPr>
          <p:cNvCxnSpPr/>
          <p:nvPr/>
        </p:nvCxnSpPr>
        <p:spPr>
          <a:xfrm flipH="1">
            <a:off x="2123266" y="3169433"/>
            <a:ext cx="1" cy="519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61E96F-5719-9CB0-26A5-96F4B9834A71}"/>
              </a:ext>
            </a:extLst>
          </p:cNvPr>
          <p:cNvCxnSpPr/>
          <p:nvPr/>
        </p:nvCxnSpPr>
        <p:spPr>
          <a:xfrm flipH="1">
            <a:off x="2098670" y="4290309"/>
            <a:ext cx="1" cy="519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3089459-3338-065E-5C36-86FF336FDAA7}"/>
              </a:ext>
            </a:extLst>
          </p:cNvPr>
          <p:cNvCxnSpPr>
            <a:cxnSpLocks/>
          </p:cNvCxnSpPr>
          <p:nvPr/>
        </p:nvCxnSpPr>
        <p:spPr>
          <a:xfrm flipH="1">
            <a:off x="1255364" y="4290309"/>
            <a:ext cx="423713" cy="519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D6CBD6E-7A51-E07C-9FD3-2F44F31B849F}"/>
              </a:ext>
            </a:extLst>
          </p:cNvPr>
          <p:cNvCxnSpPr>
            <a:cxnSpLocks/>
          </p:cNvCxnSpPr>
          <p:nvPr/>
        </p:nvCxnSpPr>
        <p:spPr>
          <a:xfrm>
            <a:off x="2543938" y="4310183"/>
            <a:ext cx="377494" cy="4992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EEDF5DA-88FA-8348-C111-A037DE3ECCF4}"/>
              </a:ext>
            </a:extLst>
          </p:cNvPr>
          <p:cNvSpPr/>
          <p:nvPr/>
        </p:nvSpPr>
        <p:spPr>
          <a:xfrm>
            <a:off x="581188" y="5025694"/>
            <a:ext cx="568215" cy="52694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DAAEE9-C47C-64E9-67A4-A2E8302E8F53}"/>
              </a:ext>
            </a:extLst>
          </p:cNvPr>
          <p:cNvSpPr/>
          <p:nvPr/>
        </p:nvSpPr>
        <p:spPr>
          <a:xfrm>
            <a:off x="1356926" y="5025694"/>
            <a:ext cx="568215" cy="52694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FE80D0E-F4CA-CFEB-D413-7EA3CF0BB54C}"/>
              </a:ext>
            </a:extLst>
          </p:cNvPr>
          <p:cNvSpPr/>
          <p:nvPr/>
        </p:nvSpPr>
        <p:spPr>
          <a:xfrm>
            <a:off x="2486445" y="5033420"/>
            <a:ext cx="568215" cy="52694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79444E-04B4-6CCD-1B53-C6DFEC91442D}"/>
              </a:ext>
            </a:extLst>
          </p:cNvPr>
          <p:cNvSpPr/>
          <p:nvPr/>
        </p:nvSpPr>
        <p:spPr>
          <a:xfrm>
            <a:off x="3262183" y="5025694"/>
            <a:ext cx="568215" cy="52694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21FA33-8255-104C-7B19-35E2433D8AA1}"/>
              </a:ext>
            </a:extLst>
          </p:cNvPr>
          <p:cNvSpPr txBox="1"/>
          <p:nvPr/>
        </p:nvSpPr>
        <p:spPr>
          <a:xfrm>
            <a:off x="1994265" y="514300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….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E54A66-FD8A-6675-4FB2-50497CCA29F6}"/>
              </a:ext>
            </a:extLst>
          </p:cNvPr>
          <p:cNvCxnSpPr>
            <a:cxnSpLocks/>
          </p:cNvCxnSpPr>
          <p:nvPr/>
        </p:nvCxnSpPr>
        <p:spPr>
          <a:xfrm>
            <a:off x="2098671" y="5585868"/>
            <a:ext cx="0" cy="7163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C8DA481-067A-691C-DFD3-89E0D48D8A55}"/>
              </a:ext>
            </a:extLst>
          </p:cNvPr>
          <p:cNvSpPr txBox="1"/>
          <p:nvPr/>
        </p:nvSpPr>
        <p:spPr>
          <a:xfrm>
            <a:off x="1743719" y="6283408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Model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118E2B-C6FF-9EED-8DFD-238E4168A956}"/>
              </a:ext>
            </a:extLst>
          </p:cNvPr>
          <p:cNvSpPr txBox="1"/>
          <p:nvPr/>
        </p:nvSpPr>
        <p:spPr>
          <a:xfrm>
            <a:off x="489185" y="5086344"/>
            <a:ext cx="798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Logistic </a:t>
            </a:r>
          </a:p>
          <a:p>
            <a:r>
              <a:rPr lang="en-US" sz="1000" dirty="0"/>
              <a:t>Regression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ADCDB-D230-7131-EDD9-121B4DAE0004}"/>
              </a:ext>
            </a:extLst>
          </p:cNvPr>
          <p:cNvSpPr txBox="1"/>
          <p:nvPr/>
        </p:nvSpPr>
        <p:spPr>
          <a:xfrm>
            <a:off x="1306960" y="5096836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Random</a:t>
            </a:r>
          </a:p>
          <a:p>
            <a:r>
              <a:rPr lang="en-US" sz="1000" dirty="0"/>
              <a:t> Forrest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B183EF-792E-102B-A1CF-D8842BC633D9}"/>
              </a:ext>
            </a:extLst>
          </p:cNvPr>
          <p:cNvSpPr txBox="1"/>
          <p:nvPr/>
        </p:nvSpPr>
        <p:spPr>
          <a:xfrm>
            <a:off x="2436165" y="5173780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XGBoost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885EEA-8C70-552D-49B0-4C16C9D637BC}"/>
              </a:ext>
            </a:extLst>
          </p:cNvPr>
          <p:cNvSpPr txBox="1"/>
          <p:nvPr/>
        </p:nvSpPr>
        <p:spPr>
          <a:xfrm>
            <a:off x="3312461" y="5182966"/>
            <a:ext cx="4331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SVM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EC6C360-1602-F550-E670-43C5E521A2D2}"/>
              </a:ext>
            </a:extLst>
          </p:cNvPr>
          <p:cNvCxnSpPr>
            <a:cxnSpLocks/>
          </p:cNvCxnSpPr>
          <p:nvPr/>
        </p:nvCxnSpPr>
        <p:spPr>
          <a:xfrm>
            <a:off x="2123265" y="2051470"/>
            <a:ext cx="8214268" cy="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C790A07-82F7-BBD0-623F-FB5AEE154E39}"/>
              </a:ext>
            </a:extLst>
          </p:cNvPr>
          <p:cNvCxnSpPr>
            <a:cxnSpLocks/>
          </p:cNvCxnSpPr>
          <p:nvPr/>
        </p:nvCxnSpPr>
        <p:spPr>
          <a:xfrm flipH="1">
            <a:off x="5351638" y="2062599"/>
            <a:ext cx="1" cy="15195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5CDAFC6-90D7-2F21-6FD4-B8626453E138}"/>
              </a:ext>
            </a:extLst>
          </p:cNvPr>
          <p:cNvGrpSpPr/>
          <p:nvPr/>
        </p:nvGrpSpPr>
        <p:grpSpPr>
          <a:xfrm>
            <a:off x="4477905" y="3656496"/>
            <a:ext cx="1778514" cy="532372"/>
            <a:chOff x="4477905" y="2646213"/>
            <a:chExt cx="1778514" cy="532372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226D90B-F7D4-34D5-1658-C888B450030C}"/>
                </a:ext>
              </a:extLst>
            </p:cNvPr>
            <p:cNvSpPr/>
            <p:nvPr/>
          </p:nvSpPr>
          <p:spPr>
            <a:xfrm>
              <a:off x="4523874" y="2659456"/>
              <a:ext cx="1732545" cy="5191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B30DCB5-A609-6678-3FD6-66625429D315}"/>
                </a:ext>
              </a:extLst>
            </p:cNvPr>
            <p:cNvSpPr txBox="1"/>
            <p:nvPr/>
          </p:nvSpPr>
          <p:spPr>
            <a:xfrm>
              <a:off x="4477905" y="2646213"/>
              <a:ext cx="1778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Sequence features </a:t>
              </a:r>
            </a:p>
            <a:p>
              <a:r>
                <a:rPr lang="en-US" sz="1200" dirty="0"/>
                <a:t>(+Blosum62, PSSM, ….)</a:t>
              </a:r>
            </a:p>
          </p:txBody>
        </p: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B4D05FC-1001-4C46-0161-2E999BDE4C08}"/>
              </a:ext>
            </a:extLst>
          </p:cNvPr>
          <p:cNvCxnSpPr>
            <a:cxnSpLocks/>
          </p:cNvCxnSpPr>
          <p:nvPr/>
        </p:nvCxnSpPr>
        <p:spPr>
          <a:xfrm>
            <a:off x="3533990" y="4039540"/>
            <a:ext cx="866916" cy="31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0471FF3-D7A2-0C6E-F985-D75FA8C75112}"/>
              </a:ext>
            </a:extLst>
          </p:cNvPr>
          <p:cNvCxnSpPr>
            <a:cxnSpLocks/>
          </p:cNvCxnSpPr>
          <p:nvPr/>
        </p:nvCxnSpPr>
        <p:spPr>
          <a:xfrm>
            <a:off x="3908574" y="5363826"/>
            <a:ext cx="6153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96D47A0-9F85-BF75-CF46-EFCD84C9DE28}"/>
              </a:ext>
            </a:extLst>
          </p:cNvPr>
          <p:cNvCxnSpPr>
            <a:cxnSpLocks/>
          </p:cNvCxnSpPr>
          <p:nvPr/>
        </p:nvCxnSpPr>
        <p:spPr>
          <a:xfrm>
            <a:off x="5351639" y="4300146"/>
            <a:ext cx="0" cy="7135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BD4BB145-42AA-CBE7-47E0-F7CB958FCE1D}"/>
              </a:ext>
            </a:extLst>
          </p:cNvPr>
          <p:cNvSpPr/>
          <p:nvPr/>
        </p:nvSpPr>
        <p:spPr>
          <a:xfrm>
            <a:off x="4669613" y="5144094"/>
            <a:ext cx="1426387" cy="27562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57F5FD5-9B26-CB8D-258A-85835B0425E0}"/>
              </a:ext>
            </a:extLst>
          </p:cNvPr>
          <p:cNvSpPr txBox="1"/>
          <p:nvPr/>
        </p:nvSpPr>
        <p:spPr>
          <a:xfrm>
            <a:off x="4965955" y="5134753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Optuna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86CCF49-52BD-3208-6929-D6EF231AF0F3}"/>
              </a:ext>
            </a:extLst>
          </p:cNvPr>
          <p:cNvSpPr txBox="1"/>
          <p:nvPr/>
        </p:nvSpPr>
        <p:spPr>
          <a:xfrm>
            <a:off x="4990036" y="6375393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Model 2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A411E12-E4E3-F3A8-260A-A5412A95CB9B}"/>
              </a:ext>
            </a:extLst>
          </p:cNvPr>
          <p:cNvCxnSpPr>
            <a:cxnSpLocks/>
          </p:cNvCxnSpPr>
          <p:nvPr/>
        </p:nvCxnSpPr>
        <p:spPr>
          <a:xfrm>
            <a:off x="5351637" y="5474894"/>
            <a:ext cx="0" cy="8743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BB2589C-EA89-D81A-3980-790ECCC29515}"/>
              </a:ext>
            </a:extLst>
          </p:cNvPr>
          <p:cNvCxnSpPr>
            <a:cxnSpLocks/>
          </p:cNvCxnSpPr>
          <p:nvPr/>
        </p:nvCxnSpPr>
        <p:spPr>
          <a:xfrm>
            <a:off x="7709833" y="2057370"/>
            <a:ext cx="0" cy="605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4918359C-C115-FAB0-B31B-953FFC91B0EB}"/>
              </a:ext>
            </a:extLst>
          </p:cNvPr>
          <p:cNvSpPr/>
          <p:nvPr/>
        </p:nvSpPr>
        <p:spPr>
          <a:xfrm>
            <a:off x="6930735" y="2732562"/>
            <a:ext cx="1558196" cy="35934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AlphaFold2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36E5B744-4019-1F97-8007-CEB1AF4958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104" r="14918" b="16967"/>
          <a:stretch>
            <a:fillRect/>
          </a:stretch>
        </p:blipFill>
        <p:spPr>
          <a:xfrm>
            <a:off x="7203806" y="3375700"/>
            <a:ext cx="1012053" cy="902078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41F0CF4-461C-2153-BB6D-336E9DE66538}"/>
              </a:ext>
            </a:extLst>
          </p:cNvPr>
          <p:cNvCxnSpPr/>
          <p:nvPr/>
        </p:nvCxnSpPr>
        <p:spPr>
          <a:xfrm flipH="1">
            <a:off x="7713054" y="3137362"/>
            <a:ext cx="1" cy="519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FF61E847-9B26-7A8D-C816-A88022393797}"/>
              </a:ext>
            </a:extLst>
          </p:cNvPr>
          <p:cNvSpPr/>
          <p:nvPr/>
        </p:nvSpPr>
        <p:spPr>
          <a:xfrm>
            <a:off x="6979016" y="4579368"/>
            <a:ext cx="1558196" cy="35934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Node features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19DA000-8875-473A-5EDF-BD852DDBF6F7}"/>
              </a:ext>
            </a:extLst>
          </p:cNvPr>
          <p:cNvCxnSpPr>
            <a:cxnSpLocks/>
          </p:cNvCxnSpPr>
          <p:nvPr/>
        </p:nvCxnSpPr>
        <p:spPr>
          <a:xfrm>
            <a:off x="7709832" y="4188868"/>
            <a:ext cx="0" cy="3709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BA874F-3E7C-B1DA-B250-9FD125098357}"/>
              </a:ext>
            </a:extLst>
          </p:cNvPr>
          <p:cNvCxnSpPr>
            <a:cxnSpLocks/>
          </p:cNvCxnSpPr>
          <p:nvPr/>
        </p:nvCxnSpPr>
        <p:spPr>
          <a:xfrm>
            <a:off x="7709832" y="5021733"/>
            <a:ext cx="0" cy="3979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4A321940-4215-3F98-92B6-666DC542FF6C}"/>
              </a:ext>
            </a:extLst>
          </p:cNvPr>
          <p:cNvSpPr/>
          <p:nvPr/>
        </p:nvSpPr>
        <p:spPr>
          <a:xfrm>
            <a:off x="6979016" y="5458859"/>
            <a:ext cx="1558196" cy="35934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GNN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D1FB6B9-AAE5-2105-D9BA-2DE47F1E8E3E}"/>
              </a:ext>
            </a:extLst>
          </p:cNvPr>
          <p:cNvCxnSpPr>
            <a:cxnSpLocks/>
          </p:cNvCxnSpPr>
          <p:nvPr/>
        </p:nvCxnSpPr>
        <p:spPr>
          <a:xfrm>
            <a:off x="10326977" y="2051470"/>
            <a:ext cx="0" cy="6117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CBC0AD42-6F17-7339-7E19-98CBA5EDB491}"/>
              </a:ext>
            </a:extLst>
          </p:cNvPr>
          <p:cNvSpPr/>
          <p:nvPr/>
        </p:nvSpPr>
        <p:spPr>
          <a:xfrm>
            <a:off x="9528768" y="2711890"/>
            <a:ext cx="1558196" cy="2974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ESM-MSA</a:t>
            </a:r>
          </a:p>
        </p:txBody>
      </p:sp>
      <p:pic>
        <p:nvPicPr>
          <p:cNvPr id="2050" name="Picture 2" descr="Fig. 1">
            <a:extLst>
              <a:ext uri="{FF2B5EF4-FFF2-40B4-BE49-F238E27FC236}">
                <a16:creationId xmlns:a16="http://schemas.microsoft.com/office/drawing/2014/main" id="{8B463C7D-B7C2-6D06-B97B-3391D06D98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8" t="14478" r="46158" b="56330"/>
          <a:stretch>
            <a:fillRect/>
          </a:stretch>
        </p:blipFill>
        <p:spPr bwMode="auto">
          <a:xfrm>
            <a:off x="9793320" y="3595189"/>
            <a:ext cx="1029092" cy="673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5324607-784D-58D3-DB9F-4E1D6A230548}"/>
              </a:ext>
            </a:extLst>
          </p:cNvPr>
          <p:cNvCxnSpPr/>
          <p:nvPr/>
        </p:nvCxnSpPr>
        <p:spPr>
          <a:xfrm flipH="1">
            <a:off x="10326976" y="3041132"/>
            <a:ext cx="1" cy="519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C8344240-2408-15EE-B532-A724423874FE}"/>
              </a:ext>
            </a:extLst>
          </p:cNvPr>
          <p:cNvSpPr/>
          <p:nvPr/>
        </p:nvSpPr>
        <p:spPr>
          <a:xfrm>
            <a:off x="9605628" y="4618120"/>
            <a:ext cx="1558196" cy="35934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Evolutionary logits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348397D-066F-9130-8D52-48B9692EEBFB}"/>
              </a:ext>
            </a:extLst>
          </p:cNvPr>
          <p:cNvCxnSpPr>
            <a:cxnSpLocks/>
          </p:cNvCxnSpPr>
          <p:nvPr/>
        </p:nvCxnSpPr>
        <p:spPr>
          <a:xfrm>
            <a:off x="10337533" y="4295672"/>
            <a:ext cx="0" cy="2641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9EC6006-34A3-130D-3801-E24E25F34414}"/>
              </a:ext>
            </a:extLst>
          </p:cNvPr>
          <p:cNvCxnSpPr>
            <a:cxnSpLocks/>
          </p:cNvCxnSpPr>
          <p:nvPr/>
        </p:nvCxnSpPr>
        <p:spPr>
          <a:xfrm flipV="1">
            <a:off x="5351637" y="6105002"/>
            <a:ext cx="4985896" cy="4517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F6F8386-3BC4-EB46-8401-09F14EB509BD}"/>
              </a:ext>
            </a:extLst>
          </p:cNvPr>
          <p:cNvCxnSpPr>
            <a:cxnSpLocks/>
          </p:cNvCxnSpPr>
          <p:nvPr/>
        </p:nvCxnSpPr>
        <p:spPr>
          <a:xfrm>
            <a:off x="7709832" y="5818205"/>
            <a:ext cx="0" cy="286797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BD4077E5-C9FD-E723-B018-3C0FD06059FA}"/>
              </a:ext>
            </a:extLst>
          </p:cNvPr>
          <p:cNvSpPr/>
          <p:nvPr/>
        </p:nvSpPr>
        <p:spPr>
          <a:xfrm>
            <a:off x="9605628" y="5342185"/>
            <a:ext cx="1558196" cy="35934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MLP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FDC2054-A15D-901C-F30D-07909681320B}"/>
              </a:ext>
            </a:extLst>
          </p:cNvPr>
          <p:cNvCxnSpPr>
            <a:cxnSpLocks/>
          </p:cNvCxnSpPr>
          <p:nvPr/>
        </p:nvCxnSpPr>
        <p:spPr>
          <a:xfrm>
            <a:off x="10334997" y="5024500"/>
            <a:ext cx="0" cy="2641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9DB00BF-8A19-3EF0-DA37-F65B3B61ED5C}"/>
              </a:ext>
            </a:extLst>
          </p:cNvPr>
          <p:cNvCxnSpPr>
            <a:cxnSpLocks/>
          </p:cNvCxnSpPr>
          <p:nvPr/>
        </p:nvCxnSpPr>
        <p:spPr>
          <a:xfrm>
            <a:off x="10338220" y="5755075"/>
            <a:ext cx="0" cy="6577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8D9DF38-6BE8-D83E-4B0A-04E8D45972E3}"/>
              </a:ext>
            </a:extLst>
          </p:cNvPr>
          <p:cNvSpPr txBox="1"/>
          <p:nvPr/>
        </p:nvSpPr>
        <p:spPr>
          <a:xfrm>
            <a:off x="9984616" y="6432377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Model 3</a:t>
            </a:r>
          </a:p>
        </p:txBody>
      </p:sp>
    </p:spTree>
    <p:extLst>
      <p:ext uri="{BB962C8B-B14F-4D97-AF65-F5344CB8AC3E}">
        <p14:creationId xmlns:p14="http://schemas.microsoft.com/office/powerpoint/2010/main" val="3074978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DC53705-A498-6834-A3CE-3A0CE5AF7D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696" t="51271" r="6954" b="31085"/>
          <a:stretch>
            <a:fillRect/>
          </a:stretch>
        </p:blipFill>
        <p:spPr>
          <a:xfrm>
            <a:off x="7331306" y="2998621"/>
            <a:ext cx="1892595" cy="9101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DE04BF-B3A4-46D5-FB11-CD893C8BE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-125205"/>
            <a:ext cx="10515600" cy="1325563"/>
          </a:xfrm>
        </p:spPr>
        <p:txBody>
          <a:bodyPr/>
          <a:lstStyle/>
          <a:p>
            <a:r>
              <a:rPr lang="en-US" dirty="0"/>
              <a:t>Model 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5556F8-0E63-6A14-38DF-65120F260977}"/>
              </a:ext>
            </a:extLst>
          </p:cNvPr>
          <p:cNvSpPr txBox="1"/>
          <p:nvPr/>
        </p:nvSpPr>
        <p:spPr>
          <a:xfrm>
            <a:off x="1564066" y="1143832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Model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C0FEC-CF0B-B8B1-7CEF-A61CC0B58C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70"/>
          <a:stretch>
            <a:fillRect/>
          </a:stretch>
        </p:blipFill>
        <p:spPr>
          <a:xfrm>
            <a:off x="221974" y="1464015"/>
            <a:ext cx="6523075" cy="3364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AAE1C2-BDBE-D0C1-F11D-F2012BEC3B62}"/>
              </a:ext>
            </a:extLst>
          </p:cNvPr>
          <p:cNvSpPr txBox="1"/>
          <p:nvPr/>
        </p:nvSpPr>
        <p:spPr>
          <a:xfrm>
            <a:off x="4758004" y="1165187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Model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EA403E-A60D-ADE8-DDE2-7B933122EC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084" r="50000" b="52654"/>
          <a:stretch>
            <a:fillRect/>
          </a:stretch>
        </p:blipFill>
        <p:spPr>
          <a:xfrm>
            <a:off x="7433997" y="474607"/>
            <a:ext cx="3948404" cy="26716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CE5469-3A98-4AF3-F105-DE38F140D87B}"/>
              </a:ext>
            </a:extLst>
          </p:cNvPr>
          <p:cNvSpPr txBox="1"/>
          <p:nvPr/>
        </p:nvSpPr>
        <p:spPr>
          <a:xfrm>
            <a:off x="8478093" y="179621"/>
            <a:ext cx="1978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Hyperparameter tuning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4A6238-0BE2-DE57-A426-872C902182D4}"/>
              </a:ext>
            </a:extLst>
          </p:cNvPr>
          <p:cNvCxnSpPr>
            <a:cxnSpLocks/>
          </p:cNvCxnSpPr>
          <p:nvPr/>
        </p:nvCxnSpPr>
        <p:spPr>
          <a:xfrm>
            <a:off x="7975451" y="2859232"/>
            <a:ext cx="0" cy="2787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C6DA1A7-447C-6E7E-FF38-9FFDCDF8284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586"/>
          <a:stretch>
            <a:fillRect/>
          </a:stretch>
        </p:blipFill>
        <p:spPr>
          <a:xfrm>
            <a:off x="7394250" y="4323906"/>
            <a:ext cx="4146307" cy="23544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77EC27B-D72C-67A2-EB87-121D414E3449}"/>
              </a:ext>
            </a:extLst>
          </p:cNvPr>
          <p:cNvSpPr txBox="1"/>
          <p:nvPr/>
        </p:nvSpPr>
        <p:spPr>
          <a:xfrm>
            <a:off x="8553754" y="4016129"/>
            <a:ext cx="1955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Model 3 (meta-learner)</a:t>
            </a:r>
          </a:p>
        </p:txBody>
      </p:sp>
    </p:spTree>
    <p:extLst>
      <p:ext uri="{BB962C8B-B14F-4D97-AF65-F5344CB8AC3E}">
        <p14:creationId xmlns:p14="http://schemas.microsoft.com/office/powerpoint/2010/main" val="2579989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A6250-465B-ACF2-993D-D13AFE789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 tune ESM2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0840057-0CCF-5267-D27A-5EC9821406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95" b="31930"/>
          <a:stretch>
            <a:fillRect/>
          </a:stretch>
        </p:blipFill>
        <p:spPr bwMode="auto">
          <a:xfrm>
            <a:off x="513522" y="1735068"/>
            <a:ext cx="5354720" cy="410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52D64C-21D5-4597-CE51-5726DAD8FDA4}"/>
              </a:ext>
            </a:extLst>
          </p:cNvPr>
          <p:cNvSpPr txBox="1"/>
          <p:nvPr/>
        </p:nvSpPr>
        <p:spPr>
          <a:xfrm>
            <a:off x="3878613" y="5699406"/>
            <a:ext cx="19366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Sledzieski</a:t>
            </a:r>
            <a:r>
              <a:rPr lang="en-US" sz="1200" dirty="0"/>
              <a:t> et al 2024 PNAS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716F02-6CA1-467E-954F-DBE14927A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1495" y="942465"/>
            <a:ext cx="4336773" cy="1713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86D53C-F175-0362-FDD4-0F56B0CE3218}"/>
              </a:ext>
            </a:extLst>
          </p:cNvPr>
          <p:cNvSpPr txBox="1"/>
          <p:nvPr/>
        </p:nvSpPr>
        <p:spPr>
          <a:xfrm>
            <a:off x="8083571" y="519014"/>
            <a:ext cx="2017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Fine-tune only adapters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0C946D-53A8-945A-2D7D-238CCE15D7B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542"/>
          <a:stretch>
            <a:fillRect/>
          </a:stretch>
        </p:blipFill>
        <p:spPr>
          <a:xfrm>
            <a:off x="7130822" y="3429000"/>
            <a:ext cx="3738117" cy="21236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1C977C-36AA-6515-0A11-ADCBFFFEA9E5}"/>
              </a:ext>
            </a:extLst>
          </p:cNvPr>
          <p:cNvSpPr txBox="1"/>
          <p:nvPr/>
        </p:nvSpPr>
        <p:spPr>
          <a:xfrm>
            <a:off x="7748405" y="3121223"/>
            <a:ext cx="3120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Unfreezing last few layers (ESM2-35M)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BF10F8-82B9-4144-DAF8-468F70C5A5A6}"/>
              </a:ext>
            </a:extLst>
          </p:cNvPr>
          <p:cNvCxnSpPr/>
          <p:nvPr/>
        </p:nvCxnSpPr>
        <p:spPr>
          <a:xfrm>
            <a:off x="9767777" y="1247553"/>
            <a:ext cx="127590" cy="1205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7107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6CD5F-50B5-0EFD-19C2-A5B278AAB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27314-2B01-8D60-5519-B4A8A0DCE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29FE04-3D3D-51AA-45ED-A97D9EBF960C}"/>
              </a:ext>
            </a:extLst>
          </p:cNvPr>
          <p:cNvSpPr txBox="1"/>
          <p:nvPr/>
        </p:nvSpPr>
        <p:spPr>
          <a:xfrm>
            <a:off x="1057523" y="1690688"/>
            <a:ext cx="842838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Gene editing NGS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Protein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mRNA sequence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738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13DDC-72E8-2722-FD18-81D49FA38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A35159-485F-C407-DB6D-EB81031039C5}"/>
              </a:ext>
            </a:extLst>
          </p:cNvPr>
          <p:cNvSpPr txBox="1"/>
          <p:nvPr/>
        </p:nvSpPr>
        <p:spPr>
          <a:xfrm>
            <a:off x="1057523" y="1690688"/>
            <a:ext cx="842838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Gene editing NGS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Protein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mRNA sequence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956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79A3C-BF69-F660-5E83-302C0C69D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editing development strategy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2E0BD7-27D2-C3CC-FCD8-66424866E0AD}"/>
              </a:ext>
            </a:extLst>
          </p:cNvPr>
          <p:cNvSpPr/>
          <p:nvPr/>
        </p:nvSpPr>
        <p:spPr>
          <a:xfrm>
            <a:off x="1285902" y="1690686"/>
            <a:ext cx="1948069" cy="448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FBD29-582C-B35B-3FF5-2FE702D3CAE3}"/>
              </a:ext>
            </a:extLst>
          </p:cNvPr>
          <p:cNvSpPr/>
          <p:nvPr/>
        </p:nvSpPr>
        <p:spPr>
          <a:xfrm>
            <a:off x="4941204" y="1712132"/>
            <a:ext cx="1948069" cy="448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Components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A8D6B6-134D-F0CA-1242-33C92D91478B}"/>
              </a:ext>
            </a:extLst>
          </p:cNvPr>
          <p:cNvSpPr/>
          <p:nvPr/>
        </p:nvSpPr>
        <p:spPr>
          <a:xfrm>
            <a:off x="8749098" y="1690686"/>
            <a:ext cx="1948069" cy="448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E07906-3934-D0F7-447A-E26DB2218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865" y="2720197"/>
            <a:ext cx="2516145" cy="26320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F714B2-32AE-3C20-533F-8D4D7CD2A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684" y="4036207"/>
            <a:ext cx="196132" cy="2018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2BD9F2-F9D1-E679-84FD-75E5B82BB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793" y="4330020"/>
            <a:ext cx="196132" cy="2018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7830AC-B24F-45C5-A2C0-E635AA0E2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225" y="4005353"/>
            <a:ext cx="196132" cy="2018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3F5D24-7DA6-BA41-534B-62A556EE165A}"/>
              </a:ext>
            </a:extLst>
          </p:cNvPr>
          <p:cNvSpPr txBox="1"/>
          <p:nvPr/>
        </p:nvSpPr>
        <p:spPr>
          <a:xfrm>
            <a:off x="1963973" y="3511504"/>
            <a:ext cx="7040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Editor mRNA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AB0E6D-7D63-00C0-795F-57DBDE670A43}"/>
              </a:ext>
            </a:extLst>
          </p:cNvPr>
          <p:cNvSpPr txBox="1"/>
          <p:nvPr/>
        </p:nvSpPr>
        <p:spPr>
          <a:xfrm>
            <a:off x="2397489" y="3905326"/>
            <a:ext cx="60465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guide RNA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FBCF12-1DA8-2316-AF05-F55EFDED9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467" y="3882792"/>
            <a:ext cx="196132" cy="201867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A7932A9-3302-B4E9-9D4C-7283A64E0FEC}"/>
              </a:ext>
            </a:extLst>
          </p:cNvPr>
          <p:cNvSpPr/>
          <p:nvPr/>
        </p:nvSpPr>
        <p:spPr>
          <a:xfrm>
            <a:off x="1001865" y="2416530"/>
            <a:ext cx="2449001" cy="393589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2F60C48-F82D-D12D-F253-F01FD5B48CA9}"/>
              </a:ext>
            </a:extLst>
          </p:cNvPr>
          <p:cNvSpPr/>
          <p:nvPr/>
        </p:nvSpPr>
        <p:spPr>
          <a:xfrm>
            <a:off x="4677485" y="2437975"/>
            <a:ext cx="2449001" cy="166812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DD67628-267E-258D-596E-C5A1AB7E7AA7}"/>
              </a:ext>
            </a:extLst>
          </p:cNvPr>
          <p:cNvSpPr/>
          <p:nvPr/>
        </p:nvSpPr>
        <p:spPr>
          <a:xfrm>
            <a:off x="4690737" y="4490079"/>
            <a:ext cx="2449001" cy="186791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677286B-940B-BAD9-00FC-EFE1F3A5B7EA}"/>
              </a:ext>
            </a:extLst>
          </p:cNvPr>
          <p:cNvGrpSpPr/>
          <p:nvPr/>
        </p:nvGrpSpPr>
        <p:grpSpPr>
          <a:xfrm>
            <a:off x="5251877" y="4622517"/>
            <a:ext cx="1326720" cy="1351088"/>
            <a:chOff x="7257587" y="3265578"/>
            <a:chExt cx="3031174" cy="308684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E6533D1-73AD-B500-FCE4-36DB972593F3}"/>
                </a:ext>
              </a:extLst>
            </p:cNvPr>
            <p:cNvGrpSpPr/>
            <p:nvPr/>
          </p:nvGrpSpPr>
          <p:grpSpPr>
            <a:xfrm>
              <a:off x="7586870" y="3464460"/>
              <a:ext cx="2516145" cy="2632020"/>
              <a:chOff x="7586870" y="3464460"/>
              <a:chExt cx="2516145" cy="263202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0B2089AD-7F18-D492-D090-13CDBD1CD3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586870" y="3464460"/>
                <a:ext cx="2516145" cy="2632020"/>
              </a:xfrm>
              <a:prstGeom prst="rect">
                <a:avLst/>
              </a:prstGeom>
            </p:spPr>
          </p:pic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0D2062A-004C-1B54-E226-9629EF8CA6BD}"/>
                  </a:ext>
                </a:extLst>
              </p:cNvPr>
              <p:cNvSpPr/>
              <p:nvPr/>
            </p:nvSpPr>
            <p:spPr>
              <a:xfrm>
                <a:off x="8176593" y="4185102"/>
                <a:ext cx="1213898" cy="119537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F6ED642-BD41-91DB-106E-D87E58491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43068" y="3265578"/>
              <a:ext cx="358926" cy="34595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B70FCE3-415B-33B6-05CA-73719B9D7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913177">
              <a:off x="9317362" y="3463970"/>
              <a:ext cx="369421" cy="35606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8BA4925-CB71-DB34-7AB5-F1D6EF2DE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995733">
              <a:off x="9732624" y="3865849"/>
              <a:ext cx="369421" cy="35606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62C3E9E-5011-B5AC-5B2D-D56FF22FD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4642572">
              <a:off x="9926016" y="4340961"/>
              <a:ext cx="369421" cy="35606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D81C05F-EAA5-49FC-6A06-6C4B311C4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2326179">
              <a:off x="8012794" y="5832015"/>
              <a:ext cx="369421" cy="35606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51265CE-040C-C639-E042-B3C062C40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3486553">
              <a:off x="7549933" y="5516867"/>
              <a:ext cx="369421" cy="35606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7BA5066-C138-1903-25ED-97BAC7C45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4559195">
              <a:off x="7324795" y="5096583"/>
              <a:ext cx="369421" cy="35606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616D0B1-D3E1-FC07-8B50-8B44CA0E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006234">
              <a:off x="7250910" y="4621053"/>
              <a:ext cx="369421" cy="35606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FC19A1A-64F2-C2DC-BCE4-4985AF16E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7374680">
              <a:off x="7300230" y="4224854"/>
              <a:ext cx="369421" cy="356068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98F4A65-E274-D817-BAB9-475DD4167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6827840">
              <a:off x="9867308" y="4989278"/>
              <a:ext cx="369421" cy="35606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4198E79-49F4-6962-7C0E-B9F9FAD18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7579776">
              <a:off x="9649379" y="5447366"/>
              <a:ext cx="369421" cy="356068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6D71D55-0CFC-46C0-1586-FAF4BE347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8771709">
              <a:off x="9205781" y="5818322"/>
              <a:ext cx="369421" cy="35606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68E7CFE-BF37-423E-896F-16F32EB25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8643068" y="5996357"/>
              <a:ext cx="369421" cy="35606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778478F-5320-396C-CF38-B9C8085A7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8610945">
              <a:off x="7531238" y="3788117"/>
              <a:ext cx="369421" cy="356068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7EC0246-A496-80CB-B2A7-89DA837D9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0139607">
              <a:off x="8011190" y="3383214"/>
              <a:ext cx="369421" cy="356068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62100C4-5F19-BBD8-B647-842628BAD846}"/>
              </a:ext>
            </a:extLst>
          </p:cNvPr>
          <p:cNvSpPr txBox="1"/>
          <p:nvPr/>
        </p:nvSpPr>
        <p:spPr>
          <a:xfrm>
            <a:off x="5160055" y="6072589"/>
            <a:ext cx="1573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HSC targeted LNP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EBBF65-5141-4430-2521-127F20319E96}"/>
              </a:ext>
            </a:extLst>
          </p:cNvPr>
          <p:cNvSpPr txBox="1"/>
          <p:nvPr/>
        </p:nvSpPr>
        <p:spPr>
          <a:xfrm>
            <a:off x="1445660" y="5952160"/>
            <a:ext cx="1548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gRNA/mRNA/LNP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06D50EF-0CDD-F1EA-93F7-E8E23CBB09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592" t="35380" r="38452" b="42330"/>
          <a:stretch>
            <a:fillRect/>
          </a:stretch>
        </p:blipFill>
        <p:spPr>
          <a:xfrm rot="4423194">
            <a:off x="5857333" y="2797018"/>
            <a:ext cx="692232" cy="124579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37B41B5-E66F-D334-3246-802F274F6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564" y="2780693"/>
            <a:ext cx="530157" cy="54566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8C9852F-571F-4436-C586-87A56BF5A424}"/>
              </a:ext>
            </a:extLst>
          </p:cNvPr>
          <p:cNvSpPr txBox="1"/>
          <p:nvPr/>
        </p:nvSpPr>
        <p:spPr>
          <a:xfrm>
            <a:off x="4842854" y="3806236"/>
            <a:ext cx="2187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Lead gRNA + editor mRNA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BF8C364-8EB6-7772-8181-5549D5B1547C}"/>
              </a:ext>
            </a:extLst>
          </p:cNvPr>
          <p:cNvSpPr/>
          <p:nvPr/>
        </p:nvSpPr>
        <p:spPr>
          <a:xfrm>
            <a:off x="8353104" y="2470843"/>
            <a:ext cx="2837031" cy="166812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8226AFF8-FD7F-EDE4-8E3B-12D2662A6E50}"/>
              </a:ext>
            </a:extLst>
          </p:cNvPr>
          <p:cNvSpPr/>
          <p:nvPr/>
        </p:nvSpPr>
        <p:spPr>
          <a:xfrm>
            <a:off x="8353104" y="4499487"/>
            <a:ext cx="2837031" cy="186791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315A583-9CE7-E6BA-EB13-B3847CA0974E}"/>
              </a:ext>
            </a:extLst>
          </p:cNvPr>
          <p:cNvSpPr txBox="1"/>
          <p:nvPr/>
        </p:nvSpPr>
        <p:spPr>
          <a:xfrm>
            <a:off x="8654544" y="2612409"/>
            <a:ext cx="21371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Lead identification (</a:t>
            </a:r>
            <a:r>
              <a:rPr lang="en-US" sz="1400" dirty="0" err="1"/>
              <a:t>guide+editor</a:t>
            </a:r>
            <a:r>
              <a:rPr lang="en-US" sz="1400" dirty="0"/>
              <a:t> combo)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Editor mRNA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Guide RNA optimization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AA5FF48-8D78-5114-F922-7C477ACD20C4}"/>
              </a:ext>
            </a:extLst>
          </p:cNvPr>
          <p:cNvSpPr txBox="1"/>
          <p:nvPr/>
        </p:nvSpPr>
        <p:spPr>
          <a:xfrm>
            <a:off x="8703031" y="4851144"/>
            <a:ext cx="21371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Baseline LNP establishment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Bone marrow tropism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Antibody conjugated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58524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0DAFCCA5-3AD6-A322-D999-838AC47990AA}"/>
              </a:ext>
            </a:extLst>
          </p:cNvPr>
          <p:cNvGrpSpPr/>
          <p:nvPr/>
        </p:nvGrpSpPr>
        <p:grpSpPr>
          <a:xfrm>
            <a:off x="2884855" y="1532854"/>
            <a:ext cx="7697687" cy="4061280"/>
            <a:chOff x="2170212" y="1380967"/>
            <a:chExt cx="7697687" cy="406128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CE7A0AD-6249-AE8B-9955-C6598D819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98" t="5272" b="8243"/>
            <a:stretch>
              <a:fillRect/>
            </a:stretch>
          </p:blipFill>
          <p:spPr>
            <a:xfrm>
              <a:off x="2512612" y="1753239"/>
              <a:ext cx="7355287" cy="324018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B8D63C-7E34-9E87-2916-81B18C7A0397}"/>
                </a:ext>
              </a:extLst>
            </p:cNvPr>
            <p:cNvSpPr txBox="1"/>
            <p:nvPr/>
          </p:nvSpPr>
          <p:spPr>
            <a:xfrm>
              <a:off x="5095469" y="1380967"/>
              <a:ext cx="2001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HbF</a:t>
              </a:r>
              <a:r>
                <a:rPr lang="en-US" dirty="0"/>
                <a:t> level by HPLC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AC6066F-2476-EBEA-2FB5-E3EFAACAB0B3}"/>
                </a:ext>
              </a:extLst>
            </p:cNvPr>
            <p:cNvSpPr txBox="1"/>
            <p:nvPr/>
          </p:nvSpPr>
          <p:spPr>
            <a:xfrm rot="16200000">
              <a:off x="1924792" y="3219440"/>
              <a:ext cx="798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HbF</a:t>
              </a:r>
              <a:r>
                <a:rPr lang="en-US" sz="1400" dirty="0"/>
                <a:t> (%)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89DF6D5-938C-8402-8B62-8664AF0F1266}"/>
                </a:ext>
              </a:extLst>
            </p:cNvPr>
            <p:cNvSpPr txBox="1"/>
            <p:nvPr/>
          </p:nvSpPr>
          <p:spPr>
            <a:xfrm>
              <a:off x="5292837" y="5134469"/>
              <a:ext cx="14597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Candidate guide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CBDC947-F8A8-1CED-E32A-D2577919B2EB}"/>
                </a:ext>
              </a:extLst>
            </p:cNvPr>
            <p:cNvSpPr txBox="1"/>
            <p:nvPr/>
          </p:nvSpPr>
          <p:spPr>
            <a:xfrm rot="19289008">
              <a:off x="8488786" y="5134470"/>
              <a:ext cx="8381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CTX-001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BC04F74-BDD7-BCED-4A40-BEDC5B0AA049}"/>
                </a:ext>
              </a:extLst>
            </p:cNvPr>
            <p:cNvCxnSpPr>
              <a:cxnSpLocks/>
            </p:cNvCxnSpPr>
            <p:nvPr/>
          </p:nvCxnSpPr>
          <p:spPr>
            <a:xfrm>
              <a:off x="3053266" y="5069926"/>
              <a:ext cx="574087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EF8B5FD-73B7-2164-B97C-964D4803FE4D}"/>
                </a:ext>
              </a:extLst>
            </p:cNvPr>
            <p:cNvCxnSpPr/>
            <p:nvPr/>
          </p:nvCxnSpPr>
          <p:spPr>
            <a:xfrm flipH="1">
              <a:off x="2822713" y="3406474"/>
              <a:ext cx="6933471" cy="0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F6E492F-A152-2458-B59A-AF69DDD5F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Guide screening results in hematopoietic stem cells (HSC)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496BB02-2665-B038-1BB4-7A76AA7DD827}"/>
              </a:ext>
            </a:extLst>
          </p:cNvPr>
          <p:cNvGrpSpPr/>
          <p:nvPr/>
        </p:nvGrpSpPr>
        <p:grpSpPr>
          <a:xfrm>
            <a:off x="2706659" y="1552190"/>
            <a:ext cx="7764168" cy="4041943"/>
            <a:chOff x="-951193" y="6285213"/>
            <a:chExt cx="7764168" cy="404194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4C95A0-F9BC-E13B-BCE7-28B46C927DDD}"/>
                </a:ext>
              </a:extLst>
            </p:cNvPr>
            <p:cNvSpPr txBox="1"/>
            <p:nvPr/>
          </p:nvSpPr>
          <p:spPr>
            <a:xfrm rot="19289008">
              <a:off x="5677230" y="10017654"/>
              <a:ext cx="8381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CTX-001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58E46C6-B941-3111-AE2B-AA9A56DCD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498" t="6651" b="9304"/>
            <a:stretch>
              <a:fillRect/>
            </a:stretch>
          </p:blipFill>
          <p:spPr>
            <a:xfrm>
              <a:off x="-542312" y="6705733"/>
              <a:ext cx="7355287" cy="3148717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A664732-4971-DA2A-9A29-5A07550452FD}"/>
                </a:ext>
              </a:extLst>
            </p:cNvPr>
            <p:cNvSpPr txBox="1"/>
            <p:nvPr/>
          </p:nvSpPr>
          <p:spPr>
            <a:xfrm>
              <a:off x="2006001" y="10019379"/>
              <a:ext cx="14597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Candidate guide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79DF13B-E632-8296-7466-BC4E8D08BA85}"/>
                </a:ext>
              </a:extLst>
            </p:cNvPr>
            <p:cNvCxnSpPr/>
            <p:nvPr/>
          </p:nvCxnSpPr>
          <p:spPr>
            <a:xfrm flipH="1">
              <a:off x="-271967" y="7532669"/>
              <a:ext cx="6933471" cy="0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8C3E069-30C4-A556-39CE-F79241D4B75E}"/>
                </a:ext>
              </a:extLst>
            </p:cNvPr>
            <p:cNvCxnSpPr/>
            <p:nvPr/>
          </p:nvCxnSpPr>
          <p:spPr>
            <a:xfrm>
              <a:off x="90791" y="9956827"/>
              <a:ext cx="582230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0E5F5E-1D33-379F-3CA3-F883CD1945F2}"/>
                </a:ext>
              </a:extLst>
            </p:cNvPr>
            <p:cNvSpPr txBox="1"/>
            <p:nvPr/>
          </p:nvSpPr>
          <p:spPr>
            <a:xfrm rot="16200000">
              <a:off x="-1542733" y="8316955"/>
              <a:ext cx="14908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Percent edits (%)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266FFA0-3334-1A82-F5EE-6B7A8462AA36}"/>
                </a:ext>
              </a:extLst>
            </p:cNvPr>
            <p:cNvSpPr txBox="1"/>
            <p:nvPr/>
          </p:nvSpPr>
          <p:spPr>
            <a:xfrm>
              <a:off x="1652807" y="6285213"/>
              <a:ext cx="30839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NGS based editing efficiency 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9C6561C2-5868-5F7C-D1D1-5F9ED3D5AA98}"/>
              </a:ext>
            </a:extLst>
          </p:cNvPr>
          <p:cNvSpPr/>
          <p:nvPr/>
        </p:nvSpPr>
        <p:spPr>
          <a:xfrm>
            <a:off x="441338" y="1717520"/>
            <a:ext cx="2110269" cy="39985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Guide design (&gt;100)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60BA850-2F1A-7B48-206C-BAEEFF1849FD}"/>
              </a:ext>
            </a:extLst>
          </p:cNvPr>
          <p:cNvSpPr/>
          <p:nvPr/>
        </p:nvSpPr>
        <p:spPr>
          <a:xfrm>
            <a:off x="441336" y="2493756"/>
            <a:ext cx="2110271" cy="39985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293T editing screen (51)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CE555C-1F20-FD6F-272A-7839FCB6C159}"/>
              </a:ext>
            </a:extLst>
          </p:cNvPr>
          <p:cNvSpPr/>
          <p:nvPr/>
        </p:nvSpPr>
        <p:spPr>
          <a:xfrm>
            <a:off x="441337" y="3288576"/>
            <a:ext cx="2110271" cy="39985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HSC editing screen (24)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2FB324-11ED-8AEF-9A8E-4BECDADF2D81}"/>
              </a:ext>
            </a:extLst>
          </p:cNvPr>
          <p:cNvSpPr/>
          <p:nvPr/>
        </p:nvSpPr>
        <p:spPr>
          <a:xfrm>
            <a:off x="441335" y="4064812"/>
            <a:ext cx="2110271" cy="39985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HSC phenotypic screen (5)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C1843B5-1B68-71D2-B439-4D79574DB3C9}"/>
              </a:ext>
            </a:extLst>
          </p:cNvPr>
          <p:cNvSpPr/>
          <p:nvPr/>
        </p:nvSpPr>
        <p:spPr>
          <a:xfrm>
            <a:off x="441334" y="4821179"/>
            <a:ext cx="2110271" cy="39985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LNP delivery (2)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CBC1A1-01A3-A44B-82A8-ED3726729440}"/>
              </a:ext>
            </a:extLst>
          </p:cNvPr>
          <p:cNvSpPr/>
          <p:nvPr/>
        </p:nvSpPr>
        <p:spPr>
          <a:xfrm>
            <a:off x="441333" y="5557885"/>
            <a:ext cx="2110271" cy="39985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In vivo study (1)</a:t>
            </a:r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2E4BE687-2287-9DC7-F32F-6EA8528ED814}"/>
              </a:ext>
            </a:extLst>
          </p:cNvPr>
          <p:cNvSpPr/>
          <p:nvPr/>
        </p:nvSpPr>
        <p:spPr>
          <a:xfrm>
            <a:off x="1399592" y="2192694"/>
            <a:ext cx="96876" cy="21460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19174DA8-1D77-C826-7604-8D229929A94A}"/>
              </a:ext>
            </a:extLst>
          </p:cNvPr>
          <p:cNvSpPr/>
          <p:nvPr/>
        </p:nvSpPr>
        <p:spPr>
          <a:xfrm>
            <a:off x="1399592" y="2980068"/>
            <a:ext cx="96876" cy="21460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5D2FF5B8-4875-4CA9-CFF2-D518762FF46F}"/>
              </a:ext>
            </a:extLst>
          </p:cNvPr>
          <p:cNvSpPr/>
          <p:nvPr/>
        </p:nvSpPr>
        <p:spPr>
          <a:xfrm>
            <a:off x="1399592" y="3773422"/>
            <a:ext cx="96876" cy="21460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>
            <a:extLst>
              <a:ext uri="{FF2B5EF4-FFF2-40B4-BE49-F238E27FC236}">
                <a16:creationId xmlns:a16="http://schemas.microsoft.com/office/drawing/2014/main" id="{5BFF259E-DB6A-1C11-8F90-E9BF10519B24}"/>
              </a:ext>
            </a:extLst>
          </p:cNvPr>
          <p:cNvSpPr/>
          <p:nvPr/>
        </p:nvSpPr>
        <p:spPr>
          <a:xfrm>
            <a:off x="1399592" y="4540512"/>
            <a:ext cx="96876" cy="21460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Down Arrow 35">
            <a:extLst>
              <a:ext uri="{FF2B5EF4-FFF2-40B4-BE49-F238E27FC236}">
                <a16:creationId xmlns:a16="http://schemas.microsoft.com/office/drawing/2014/main" id="{7DBF9898-82D2-D13F-5B65-0359E41CC541}"/>
              </a:ext>
            </a:extLst>
          </p:cNvPr>
          <p:cNvSpPr/>
          <p:nvPr/>
        </p:nvSpPr>
        <p:spPr>
          <a:xfrm>
            <a:off x="1399592" y="5282157"/>
            <a:ext cx="96876" cy="21460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11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D9B5A-750E-A5B1-459D-4F0E74D79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Editor mRNA optimization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5F5C64-F0D3-2E04-717F-C903D8E82DA0}"/>
              </a:ext>
            </a:extLst>
          </p:cNvPr>
          <p:cNvSpPr txBox="1"/>
          <p:nvPr/>
        </p:nvSpPr>
        <p:spPr>
          <a:xfrm>
            <a:off x="838200" y="1719168"/>
            <a:ext cx="84283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5’ UTR optimization </a:t>
            </a:r>
            <a:r>
              <a:rPr lang="en-US" dirty="0">
                <a:sym typeface="Wingdings" pitchFamily="2" charset="2"/>
              </a:rPr>
              <a:t> increase translation efficiency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3’ UTR optimization </a:t>
            </a:r>
            <a:r>
              <a:rPr lang="en-US" dirty="0">
                <a:sym typeface="Wingdings" pitchFamily="2" charset="2"/>
              </a:rPr>
              <a:t> stabilize transcript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Codon optimization </a:t>
            </a:r>
            <a:r>
              <a:rPr lang="en-US" dirty="0">
                <a:sym typeface="Wingdings" pitchFamily="2" charset="2"/>
              </a:rPr>
              <a:t> enhance expression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06EB6F1-9530-22DC-56C8-F31D664B7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599" y="3702716"/>
            <a:ext cx="5640125" cy="251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B0250A-FABB-E246-370A-8CF180E47FC3}"/>
              </a:ext>
            </a:extLst>
          </p:cNvPr>
          <p:cNvSpPr/>
          <p:nvPr/>
        </p:nvSpPr>
        <p:spPr>
          <a:xfrm>
            <a:off x="5676338" y="4526208"/>
            <a:ext cx="1344664" cy="1730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B03CF-73D1-598C-9A8C-1C8BAF8181FD}"/>
              </a:ext>
            </a:extLst>
          </p:cNvPr>
          <p:cNvSpPr/>
          <p:nvPr/>
        </p:nvSpPr>
        <p:spPr>
          <a:xfrm>
            <a:off x="9993896" y="4543520"/>
            <a:ext cx="1426827" cy="1730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 descr="Messenger RNA: from transcription to translation">
            <a:extLst>
              <a:ext uri="{FF2B5EF4-FFF2-40B4-BE49-F238E27FC236}">
                <a16:creationId xmlns:a16="http://schemas.microsoft.com/office/drawing/2014/main" id="{47BFC86A-B304-0E88-2A2F-3EAFCA0CC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951" y="1765127"/>
            <a:ext cx="5405058" cy="163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629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006BC-57E6-D284-DC1F-80D4D64D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5’UTR optimization</a:t>
            </a:r>
          </a:p>
        </p:txBody>
      </p:sp>
      <p:pic>
        <p:nvPicPr>
          <p:cNvPr id="5122" name="Picture 2" descr="Fig. 2">
            <a:extLst>
              <a:ext uri="{FF2B5EF4-FFF2-40B4-BE49-F238E27FC236}">
                <a16:creationId xmlns:a16="http://schemas.microsoft.com/office/drawing/2014/main" id="{54C8F75F-B877-4E88-5F88-1D97318F40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31" b="27304"/>
          <a:stretch>
            <a:fillRect/>
          </a:stretch>
        </p:blipFill>
        <p:spPr bwMode="auto">
          <a:xfrm>
            <a:off x="838200" y="2409245"/>
            <a:ext cx="5543550" cy="314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36CBA9-3B85-9E7C-EF23-489D1C386177}"/>
              </a:ext>
            </a:extLst>
          </p:cNvPr>
          <p:cNvSpPr txBox="1"/>
          <p:nvPr/>
        </p:nvSpPr>
        <p:spPr>
          <a:xfrm>
            <a:off x="4225646" y="5554621"/>
            <a:ext cx="24534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Castillo-hair et al 2024 Nat Comm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3F5D19-DA79-AE79-081C-23EA6E5AA0A7}"/>
              </a:ext>
            </a:extLst>
          </p:cNvPr>
          <p:cNvSpPr txBox="1"/>
          <p:nvPr/>
        </p:nvSpPr>
        <p:spPr>
          <a:xfrm>
            <a:off x="1356551" y="1911210"/>
            <a:ext cx="4159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Optimizing 5’UTR can increase editing efficiency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C086F8D7-DBE9-320C-FBE5-64A753C6E1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51" b="71130"/>
          <a:stretch>
            <a:fillRect/>
          </a:stretch>
        </p:blipFill>
        <p:spPr bwMode="auto">
          <a:xfrm>
            <a:off x="7359083" y="1306276"/>
            <a:ext cx="3885924" cy="197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86629F-FA79-2BB4-F01B-857B7908F7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21" b="71130"/>
          <a:stretch>
            <a:fillRect/>
          </a:stretch>
        </p:blipFill>
        <p:spPr bwMode="auto">
          <a:xfrm>
            <a:off x="7291346" y="3360060"/>
            <a:ext cx="3521640" cy="197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1D71A1-00CC-CA41-B0DA-CE355B50DE3E}"/>
              </a:ext>
            </a:extLst>
          </p:cNvPr>
          <p:cNvSpPr txBox="1"/>
          <p:nvPr/>
        </p:nvSpPr>
        <p:spPr>
          <a:xfrm>
            <a:off x="7418483" y="777977"/>
            <a:ext cx="4159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HSC specific translation efficiency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79D7E9-E060-9FA5-E7C0-9FEC2A245D4B}"/>
              </a:ext>
            </a:extLst>
          </p:cNvPr>
          <p:cNvSpPr txBox="1"/>
          <p:nvPr/>
        </p:nvSpPr>
        <p:spPr>
          <a:xfrm>
            <a:off x="9567597" y="5547600"/>
            <a:ext cx="17862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Khajuria et al 2018 Cell</a:t>
            </a:r>
          </a:p>
        </p:txBody>
      </p:sp>
    </p:spTree>
    <p:extLst>
      <p:ext uri="{BB962C8B-B14F-4D97-AF65-F5344CB8AC3E}">
        <p14:creationId xmlns:p14="http://schemas.microsoft.com/office/powerpoint/2010/main" val="3615037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2C3F0-334A-2E54-DFB6-DF475F4B0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Close look at the HSC TE data</a:t>
            </a:r>
          </a:p>
        </p:txBody>
      </p:sp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10E096EF-B8DD-9936-31E9-266CA4B1B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84744"/>
            <a:ext cx="4578736" cy="5582726"/>
          </a:xfrm>
          <a:prstGeom prst="rect">
            <a:avLst/>
          </a:prstGeom>
        </p:spPr>
      </p:pic>
      <p:pic>
        <p:nvPicPr>
          <p:cNvPr id="4" name="Picture 3" descr="A collage of graphs showing different types of objects&#10;&#10;AI-generated content may be incorrect.">
            <a:extLst>
              <a:ext uri="{FF2B5EF4-FFF2-40B4-BE49-F238E27FC236}">
                <a16:creationId xmlns:a16="http://schemas.microsoft.com/office/drawing/2014/main" id="{7230BC42-5E10-04EC-B0F3-439CF900A1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0088"/>
          <a:stretch>
            <a:fillRect/>
          </a:stretch>
        </p:blipFill>
        <p:spPr>
          <a:xfrm>
            <a:off x="6885830" y="1304013"/>
            <a:ext cx="3873900" cy="2584628"/>
          </a:xfrm>
          <a:prstGeom prst="rect">
            <a:avLst/>
          </a:prstGeom>
        </p:spPr>
      </p:pic>
      <p:pic>
        <p:nvPicPr>
          <p:cNvPr id="5" name="Picture 4" descr="A collage of graphs showing different types of objects&#10;&#10;AI-generated content may be incorrect.">
            <a:extLst>
              <a:ext uri="{FF2B5EF4-FFF2-40B4-BE49-F238E27FC236}">
                <a16:creationId xmlns:a16="http://schemas.microsoft.com/office/drawing/2014/main" id="{3C94ACBF-A175-E125-08D8-9D5AD609372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554" t="39824" b="40264"/>
          <a:stretch>
            <a:fillRect/>
          </a:stretch>
        </p:blipFill>
        <p:spPr>
          <a:xfrm>
            <a:off x="6962976" y="3957385"/>
            <a:ext cx="2549223" cy="1296557"/>
          </a:xfrm>
          <a:prstGeom prst="rect">
            <a:avLst/>
          </a:prstGeom>
        </p:spPr>
      </p:pic>
      <p:pic>
        <p:nvPicPr>
          <p:cNvPr id="6" name="Picture 5" descr="A collage of graphs showing different types of objects&#10;&#10;AI-generated content may be incorrect.">
            <a:extLst>
              <a:ext uri="{FF2B5EF4-FFF2-40B4-BE49-F238E27FC236}">
                <a16:creationId xmlns:a16="http://schemas.microsoft.com/office/drawing/2014/main" id="{D284FF3E-9241-7F6D-01D5-4AF58F091E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555" t="59985" r="32746" b="19650"/>
          <a:stretch>
            <a:fillRect/>
          </a:stretch>
        </p:blipFill>
        <p:spPr>
          <a:xfrm>
            <a:off x="9512487" y="3957386"/>
            <a:ext cx="1273215" cy="1325562"/>
          </a:xfrm>
          <a:prstGeom prst="rect">
            <a:avLst/>
          </a:prstGeom>
        </p:spPr>
      </p:pic>
      <p:pic>
        <p:nvPicPr>
          <p:cNvPr id="7" name="Picture 6" descr="A collage of graphs showing different types of objects&#10;&#10;AI-generated content may be incorrect.">
            <a:extLst>
              <a:ext uri="{FF2B5EF4-FFF2-40B4-BE49-F238E27FC236}">
                <a16:creationId xmlns:a16="http://schemas.microsoft.com/office/drawing/2014/main" id="{9E81ADDC-8E17-1D00-9CDA-676F79D18BD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9737" r="64859"/>
          <a:stretch>
            <a:fillRect/>
          </a:stretch>
        </p:blipFill>
        <p:spPr>
          <a:xfrm>
            <a:off x="6884371" y="5392206"/>
            <a:ext cx="1345102" cy="1296557"/>
          </a:xfrm>
          <a:prstGeom prst="rect">
            <a:avLst/>
          </a:prstGeom>
        </p:spPr>
      </p:pic>
      <p:pic>
        <p:nvPicPr>
          <p:cNvPr id="8" name="Picture 7" descr="A collage of graphs showing different types of objects&#10;&#10;AI-generated content may be incorrect.">
            <a:extLst>
              <a:ext uri="{FF2B5EF4-FFF2-40B4-BE49-F238E27FC236}">
                <a16:creationId xmlns:a16="http://schemas.microsoft.com/office/drawing/2014/main" id="{AEB393C0-72F9-69C0-5A4F-3BF991516B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9956" r="65592" b="39957"/>
          <a:stretch>
            <a:fillRect/>
          </a:stretch>
        </p:blipFill>
        <p:spPr>
          <a:xfrm>
            <a:off x="8289086" y="5392206"/>
            <a:ext cx="1328539" cy="12965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DB6A6C-7BC5-7F1B-6331-8B1EE8073408}"/>
              </a:ext>
            </a:extLst>
          </p:cNvPr>
          <p:cNvSpPr txBox="1"/>
          <p:nvPr/>
        </p:nvSpPr>
        <p:spPr>
          <a:xfrm>
            <a:off x="7312719" y="944437"/>
            <a:ext cx="30201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5’UTR sequence features (high vs low TE)</a:t>
            </a:r>
          </a:p>
        </p:txBody>
      </p:sp>
    </p:spTree>
    <p:extLst>
      <p:ext uri="{BB962C8B-B14F-4D97-AF65-F5344CB8AC3E}">
        <p14:creationId xmlns:p14="http://schemas.microsoft.com/office/powerpoint/2010/main" val="1274634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41D8C-976E-1C5D-5CE0-9AE972279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 foundation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C48D6C-DEFF-A9C3-BC69-09400237C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274396" cy="47818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7941FF-A9B1-2ADF-0FD4-1662F91341AC}"/>
              </a:ext>
            </a:extLst>
          </p:cNvPr>
          <p:cNvSpPr txBox="1"/>
          <p:nvPr/>
        </p:nvSpPr>
        <p:spPr>
          <a:xfrm>
            <a:off x="4519843" y="6472534"/>
            <a:ext cx="16503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Chen et al 2022 </a:t>
            </a:r>
            <a:r>
              <a:rPr lang="en-US" sz="1100" dirty="0" err="1"/>
              <a:t>Bioarxiv</a:t>
            </a:r>
            <a:endParaRPr lang="en-US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BB922B-9BE7-9EC3-6958-49B2D2247F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000" r="50000"/>
          <a:stretch>
            <a:fillRect/>
          </a:stretch>
        </p:blipFill>
        <p:spPr>
          <a:xfrm>
            <a:off x="6988279" y="238862"/>
            <a:ext cx="3886200" cy="29036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65F422-A857-7C79-006D-E38683C9F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792" y="3358297"/>
            <a:ext cx="3886200" cy="1793631"/>
          </a:xfrm>
          <a:prstGeom prst="rect">
            <a:avLst/>
          </a:prstGeom>
        </p:spPr>
      </p:pic>
      <p:pic>
        <p:nvPicPr>
          <p:cNvPr id="7" name="Picture 6" descr="A video game screen with a line of colorful objects&#10;&#10;AI-generated content may be incorrect.">
            <a:extLst>
              <a:ext uri="{FF2B5EF4-FFF2-40B4-BE49-F238E27FC236}">
                <a16:creationId xmlns:a16="http://schemas.microsoft.com/office/drawing/2014/main" id="{D756B812-1214-027A-761C-EE5DCE027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0186" y="6041196"/>
            <a:ext cx="4523630" cy="692948"/>
          </a:xfrm>
          <a:prstGeom prst="rect">
            <a:avLst/>
          </a:prstGeom>
        </p:spPr>
      </p:pic>
      <p:pic>
        <p:nvPicPr>
          <p:cNvPr id="8" name="Picture 7" descr="A video game screen with characters&#10;&#10;AI-generated content may be incorrect.">
            <a:extLst>
              <a:ext uri="{FF2B5EF4-FFF2-40B4-BE49-F238E27FC236}">
                <a16:creationId xmlns:a16="http://schemas.microsoft.com/office/drawing/2014/main" id="{64BA3C59-B773-0E10-2530-94CCC144C9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0170" y="5367713"/>
            <a:ext cx="4523630" cy="67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48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F4547-53CA-D182-BADF-9B954C1DE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for 5’UTR-TE modeling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2AD93CA-90B8-E95E-19DA-5FA4117573F6}"/>
              </a:ext>
            </a:extLst>
          </p:cNvPr>
          <p:cNvGrpSpPr/>
          <p:nvPr/>
        </p:nvGrpSpPr>
        <p:grpSpPr>
          <a:xfrm>
            <a:off x="659958" y="1745658"/>
            <a:ext cx="5436042" cy="4349016"/>
            <a:chOff x="659958" y="2043833"/>
            <a:chExt cx="4990770" cy="390374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AFC037A-8B27-A6F9-8842-32FBC9E904B4}"/>
                </a:ext>
              </a:extLst>
            </p:cNvPr>
            <p:cNvGrpSpPr/>
            <p:nvPr/>
          </p:nvGrpSpPr>
          <p:grpSpPr>
            <a:xfrm>
              <a:off x="659958" y="2043833"/>
              <a:ext cx="4990770" cy="3903743"/>
              <a:chOff x="485029" y="2210810"/>
              <a:chExt cx="4990770" cy="3903743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FA3938C-4983-3B38-CAD8-B157AF0413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12277" r="8275" b="16862"/>
              <a:stretch>
                <a:fillRect/>
              </a:stretch>
            </p:blipFill>
            <p:spPr>
              <a:xfrm>
                <a:off x="485029" y="2210810"/>
                <a:ext cx="4990770" cy="3903743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E4D0716-DB10-1C57-1883-D4A7D380DBD0}"/>
                  </a:ext>
                </a:extLst>
              </p:cNvPr>
              <p:cNvSpPr/>
              <p:nvPr/>
            </p:nvSpPr>
            <p:spPr>
              <a:xfrm>
                <a:off x="2798860" y="3150630"/>
                <a:ext cx="119243" cy="6023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6A7EEC3-B635-545E-1D36-AF6D9EFD3974}"/>
                  </a:ext>
                </a:extLst>
              </p:cNvPr>
              <p:cNvCxnSpPr/>
              <p:nvPr/>
            </p:nvCxnSpPr>
            <p:spPr>
              <a:xfrm>
                <a:off x="2869251" y="3150629"/>
                <a:ext cx="0" cy="60238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B3F8904-D6D0-0D2C-79F0-FAFA22A5F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0971" t="72385" r="40900" b="20282"/>
            <a:stretch>
              <a:fillRect/>
            </a:stretch>
          </p:blipFill>
          <p:spPr>
            <a:xfrm>
              <a:off x="2506635" y="5453163"/>
              <a:ext cx="1055550" cy="319119"/>
            </a:xfrm>
            <a:prstGeom prst="rect">
              <a:avLst/>
            </a:prstGeom>
          </p:spPr>
        </p:pic>
      </p:grp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8200D10-A3CD-AB8C-2106-4E24CD079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710253"/>
              </p:ext>
            </p:extLst>
          </p:nvPr>
        </p:nvGraphicFramePr>
        <p:xfrm>
          <a:off x="4914873" y="5581815"/>
          <a:ext cx="2318568" cy="1025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7047">
                  <a:extLst>
                    <a:ext uri="{9D8B030D-6E8A-4147-A177-3AD203B41FA5}">
                      <a16:colId xmlns:a16="http://schemas.microsoft.com/office/drawing/2014/main" val="2196622723"/>
                    </a:ext>
                  </a:extLst>
                </a:gridCol>
                <a:gridCol w="731521">
                  <a:extLst>
                    <a:ext uri="{9D8B030D-6E8A-4147-A177-3AD203B41FA5}">
                      <a16:colId xmlns:a16="http://schemas.microsoft.com/office/drawing/2014/main" val="692823387"/>
                    </a:ext>
                  </a:extLst>
                </a:gridCol>
              </a:tblGrid>
              <a:tr h="127222">
                <a:tc>
                  <a:txBody>
                    <a:bodyPr/>
                    <a:lstStyle/>
                    <a:p>
                      <a:r>
                        <a:rPr lang="en-US" sz="1050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439001"/>
                  </a:ext>
                </a:extLst>
              </a:tr>
              <a:tr h="254442">
                <a:tc>
                  <a:txBody>
                    <a:bodyPr/>
                    <a:lstStyle/>
                    <a:p>
                      <a:r>
                        <a:rPr lang="en-US" sz="1050" dirty="0"/>
                        <a:t>Pearson 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520659"/>
                  </a:ext>
                </a:extLst>
              </a:tr>
              <a:tr h="2544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Spearman 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856341"/>
                  </a:ext>
                </a:extLst>
              </a:tr>
              <a:tr h="265375">
                <a:tc>
                  <a:txBody>
                    <a:bodyPr/>
                    <a:lstStyle/>
                    <a:p>
                      <a:r>
                        <a:rPr lang="en-US" sz="1050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585457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863F88D-641B-1788-E11D-C9C76AD62D9F}"/>
              </a:ext>
            </a:extLst>
          </p:cNvPr>
          <p:cNvCxnSpPr/>
          <p:nvPr/>
        </p:nvCxnSpPr>
        <p:spPr>
          <a:xfrm>
            <a:off x="5829631" y="3776870"/>
            <a:ext cx="53273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C2029D2-7E87-33A0-F993-F49ECF7305BC}"/>
              </a:ext>
            </a:extLst>
          </p:cNvPr>
          <p:cNvSpPr txBox="1"/>
          <p:nvPr/>
        </p:nvSpPr>
        <p:spPr>
          <a:xfrm>
            <a:off x="2496007" y="1577786"/>
            <a:ext cx="176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structure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EC082E-D4BC-44C4-49BF-E6CC2245B8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467" t="2726" r="17395" b="23720"/>
          <a:stretch>
            <a:fillRect/>
          </a:stretch>
        </p:blipFill>
        <p:spPr>
          <a:xfrm>
            <a:off x="7076660" y="2138939"/>
            <a:ext cx="4079020" cy="34428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35D30A-6B5A-4333-5311-8D83B0B590E0}"/>
              </a:ext>
            </a:extLst>
          </p:cNvPr>
          <p:cNvSpPr txBox="1"/>
          <p:nvPr/>
        </p:nvSpPr>
        <p:spPr>
          <a:xfrm>
            <a:off x="8234198" y="1621172"/>
            <a:ext cx="1967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Genetic algorithm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72658AF-6DCF-C2BB-C11F-AD5A5ED7E1FD}"/>
              </a:ext>
            </a:extLst>
          </p:cNvPr>
          <p:cNvCxnSpPr>
            <a:cxnSpLocks/>
          </p:cNvCxnSpPr>
          <p:nvPr/>
        </p:nvCxnSpPr>
        <p:spPr>
          <a:xfrm>
            <a:off x="9116170" y="2457128"/>
            <a:ext cx="0" cy="1827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A9E8AA-0DCD-7F22-914B-FD0B2FA9734D}"/>
              </a:ext>
            </a:extLst>
          </p:cNvPr>
          <p:cNvCxnSpPr>
            <a:cxnSpLocks/>
          </p:cNvCxnSpPr>
          <p:nvPr/>
        </p:nvCxnSpPr>
        <p:spPr>
          <a:xfrm>
            <a:off x="9117496" y="2744699"/>
            <a:ext cx="0" cy="1513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94540B8-2404-C068-3DC4-BDA9B2AD25AB}"/>
              </a:ext>
            </a:extLst>
          </p:cNvPr>
          <p:cNvCxnSpPr>
            <a:cxnSpLocks/>
          </p:cNvCxnSpPr>
          <p:nvPr/>
        </p:nvCxnSpPr>
        <p:spPr>
          <a:xfrm>
            <a:off x="9106894" y="3625526"/>
            <a:ext cx="0" cy="1513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A913294-6A38-6F43-E88A-928BC8760DB0}"/>
              </a:ext>
            </a:extLst>
          </p:cNvPr>
          <p:cNvCxnSpPr>
            <a:cxnSpLocks/>
          </p:cNvCxnSpPr>
          <p:nvPr/>
        </p:nvCxnSpPr>
        <p:spPr>
          <a:xfrm flipH="1">
            <a:off x="8102379" y="3625526"/>
            <a:ext cx="632128" cy="1513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4ACEAD-9BE6-D7BB-DEA7-80DAA1188862}"/>
              </a:ext>
            </a:extLst>
          </p:cNvPr>
          <p:cNvCxnSpPr>
            <a:cxnSpLocks/>
          </p:cNvCxnSpPr>
          <p:nvPr/>
        </p:nvCxnSpPr>
        <p:spPr>
          <a:xfrm>
            <a:off x="9448798" y="3637589"/>
            <a:ext cx="752542" cy="13928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E36CB28-ED5D-A0C5-5573-FCEB2CBC738D}"/>
              </a:ext>
            </a:extLst>
          </p:cNvPr>
          <p:cNvCxnSpPr>
            <a:cxnSpLocks/>
          </p:cNvCxnSpPr>
          <p:nvPr/>
        </p:nvCxnSpPr>
        <p:spPr>
          <a:xfrm>
            <a:off x="9106894" y="4040319"/>
            <a:ext cx="0" cy="1513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1DF3BD7-8145-C30B-8F42-FD505F13E129}"/>
              </a:ext>
            </a:extLst>
          </p:cNvPr>
          <p:cNvCxnSpPr>
            <a:cxnSpLocks/>
          </p:cNvCxnSpPr>
          <p:nvPr/>
        </p:nvCxnSpPr>
        <p:spPr>
          <a:xfrm>
            <a:off x="9106894" y="4486918"/>
            <a:ext cx="0" cy="2679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DE53889-5006-253B-24BD-AD4B4F91720B}"/>
              </a:ext>
            </a:extLst>
          </p:cNvPr>
          <p:cNvCxnSpPr>
            <a:cxnSpLocks/>
          </p:cNvCxnSpPr>
          <p:nvPr/>
        </p:nvCxnSpPr>
        <p:spPr>
          <a:xfrm>
            <a:off x="9116170" y="5013029"/>
            <a:ext cx="0" cy="1553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rc 34">
            <a:extLst>
              <a:ext uri="{FF2B5EF4-FFF2-40B4-BE49-F238E27FC236}">
                <a16:creationId xmlns:a16="http://schemas.microsoft.com/office/drawing/2014/main" id="{9F2B07B8-70DC-3D1D-1833-398C8B26387C}"/>
              </a:ext>
            </a:extLst>
          </p:cNvPr>
          <p:cNvSpPr/>
          <p:nvPr/>
        </p:nvSpPr>
        <p:spPr>
          <a:xfrm rot="15002886">
            <a:off x="7864688" y="2967363"/>
            <a:ext cx="1691325" cy="1982275"/>
          </a:xfrm>
          <a:prstGeom prst="arc">
            <a:avLst>
              <a:gd name="adj1" fmla="val 12295468"/>
              <a:gd name="adj2" fmla="val 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773B6F5-5F14-122C-0435-3EF86E674826}"/>
              </a:ext>
            </a:extLst>
          </p:cNvPr>
          <p:cNvCxnSpPr>
            <a:cxnSpLocks/>
          </p:cNvCxnSpPr>
          <p:nvPr/>
        </p:nvCxnSpPr>
        <p:spPr>
          <a:xfrm>
            <a:off x="8102379" y="3906338"/>
            <a:ext cx="38166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81C4F89-4EC6-F265-2CE7-0BA29E2E1CEC}"/>
              </a:ext>
            </a:extLst>
          </p:cNvPr>
          <p:cNvCxnSpPr>
            <a:cxnSpLocks/>
          </p:cNvCxnSpPr>
          <p:nvPr/>
        </p:nvCxnSpPr>
        <p:spPr>
          <a:xfrm flipH="1">
            <a:off x="9747992" y="3906338"/>
            <a:ext cx="36514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12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8BD77-D6B3-1D58-5D24-AD697A645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5’UTR candidate sequence generation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999A394-F936-7629-084D-5676191B7F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277834"/>
              </p:ext>
            </p:extLst>
          </p:nvPr>
        </p:nvGraphicFramePr>
        <p:xfrm>
          <a:off x="433788" y="2758881"/>
          <a:ext cx="5132125" cy="16916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086775">
                  <a:extLst>
                    <a:ext uri="{9D8B030D-6E8A-4147-A177-3AD203B41FA5}">
                      <a16:colId xmlns:a16="http://schemas.microsoft.com/office/drawing/2014/main" val="3370623550"/>
                    </a:ext>
                  </a:extLst>
                </a:gridCol>
                <a:gridCol w="1057524">
                  <a:extLst>
                    <a:ext uri="{9D8B030D-6E8A-4147-A177-3AD203B41FA5}">
                      <a16:colId xmlns:a16="http://schemas.microsoft.com/office/drawing/2014/main" val="3340326794"/>
                    </a:ext>
                  </a:extLst>
                </a:gridCol>
                <a:gridCol w="1987826">
                  <a:extLst>
                    <a:ext uri="{9D8B030D-6E8A-4147-A177-3AD203B41FA5}">
                      <a16:colId xmlns:a16="http://schemas.microsoft.com/office/drawing/2014/main" val="3462269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Source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381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HBB, HBA1,Moderna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075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Natural UTRs (paper)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H3C12, ARL6IP4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8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ML generated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GCTAGAGTAGGGTCAAGAGTACCATGCGTACTAGTCTTAGGGAGTGTAAGACCTGGGTAAGGGGTAGTCGTAGGTAAGCC (fitness 0.72)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02719217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78BA87E-28B8-6D1B-D0EB-50F70A512399}"/>
              </a:ext>
            </a:extLst>
          </p:cNvPr>
          <p:cNvCxnSpPr>
            <a:cxnSpLocks/>
          </p:cNvCxnSpPr>
          <p:nvPr/>
        </p:nvCxnSpPr>
        <p:spPr>
          <a:xfrm>
            <a:off x="7076661" y="2800032"/>
            <a:ext cx="34349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D655E4B-74B6-0AEF-3B7D-579DF4C38A3B}"/>
              </a:ext>
            </a:extLst>
          </p:cNvPr>
          <p:cNvSpPr/>
          <p:nvPr/>
        </p:nvSpPr>
        <p:spPr>
          <a:xfrm>
            <a:off x="7688912" y="2680652"/>
            <a:ext cx="461176" cy="238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5’UTR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5ADECB-228C-838C-264F-574B6335BC31}"/>
              </a:ext>
            </a:extLst>
          </p:cNvPr>
          <p:cNvSpPr/>
          <p:nvPr/>
        </p:nvSpPr>
        <p:spPr>
          <a:xfrm>
            <a:off x="8230925" y="2680651"/>
            <a:ext cx="1000539" cy="23876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NanoLuc</a:t>
            </a:r>
            <a:endParaRPr lang="en-US" sz="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F8ACB7-402C-A059-BF3C-A37D1B329A4B}"/>
              </a:ext>
            </a:extLst>
          </p:cNvPr>
          <p:cNvSpPr/>
          <p:nvPr/>
        </p:nvSpPr>
        <p:spPr>
          <a:xfrm>
            <a:off x="9312302" y="2680650"/>
            <a:ext cx="461176" cy="23876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3’UTR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D4538A-E6FD-9B4B-AB21-FDA59C08D266}"/>
              </a:ext>
            </a:extLst>
          </p:cNvPr>
          <p:cNvSpPr/>
          <p:nvPr/>
        </p:nvSpPr>
        <p:spPr>
          <a:xfrm>
            <a:off x="9813233" y="2680650"/>
            <a:ext cx="380339" cy="2387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PloyA</a:t>
            </a:r>
            <a:endParaRPr lang="en-US" sz="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BF1EA9-2FC6-1920-CB34-8D304141AB92}"/>
              </a:ext>
            </a:extLst>
          </p:cNvPr>
          <p:cNvSpPr/>
          <p:nvPr/>
        </p:nvSpPr>
        <p:spPr>
          <a:xfrm>
            <a:off x="7421212" y="2680650"/>
            <a:ext cx="205412" cy="23876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T7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F83EF69-1A2C-CBB6-7904-6EC84E774BF5}"/>
              </a:ext>
            </a:extLst>
          </p:cNvPr>
          <p:cNvCxnSpPr>
            <a:cxnSpLocks/>
          </p:cNvCxnSpPr>
          <p:nvPr/>
        </p:nvCxnSpPr>
        <p:spPr>
          <a:xfrm>
            <a:off x="7076661" y="3668049"/>
            <a:ext cx="34349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D13A619-475E-C9A3-8F13-C2C985B57329}"/>
              </a:ext>
            </a:extLst>
          </p:cNvPr>
          <p:cNvSpPr/>
          <p:nvPr/>
        </p:nvSpPr>
        <p:spPr>
          <a:xfrm>
            <a:off x="7688912" y="3548669"/>
            <a:ext cx="461176" cy="238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5’UTR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3DCDB5-C9E3-4580-CCEB-F63E6B118C42}"/>
              </a:ext>
            </a:extLst>
          </p:cNvPr>
          <p:cNvSpPr/>
          <p:nvPr/>
        </p:nvSpPr>
        <p:spPr>
          <a:xfrm>
            <a:off x="8230925" y="3548668"/>
            <a:ext cx="1000539" cy="23876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eGFP</a:t>
            </a:r>
            <a:endParaRPr lang="en-US" sz="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5C33-7507-6CFA-3CA4-AAC057D005C1}"/>
              </a:ext>
            </a:extLst>
          </p:cNvPr>
          <p:cNvSpPr/>
          <p:nvPr/>
        </p:nvSpPr>
        <p:spPr>
          <a:xfrm>
            <a:off x="9312302" y="3548667"/>
            <a:ext cx="461176" cy="23876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3’UTR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45FEC3-6B56-D269-B568-860C52808AC8}"/>
              </a:ext>
            </a:extLst>
          </p:cNvPr>
          <p:cNvSpPr/>
          <p:nvPr/>
        </p:nvSpPr>
        <p:spPr>
          <a:xfrm>
            <a:off x="9813233" y="3548667"/>
            <a:ext cx="380339" cy="2387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PloyA</a:t>
            </a:r>
            <a:endParaRPr lang="en-US" sz="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B2CAC7-0898-0030-C1E6-5E63EFB6C2D3}"/>
              </a:ext>
            </a:extLst>
          </p:cNvPr>
          <p:cNvSpPr/>
          <p:nvPr/>
        </p:nvSpPr>
        <p:spPr>
          <a:xfrm>
            <a:off x="7421212" y="3548667"/>
            <a:ext cx="205412" cy="23876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T7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E558CA-3122-6AFB-1094-83D744128D93}"/>
              </a:ext>
            </a:extLst>
          </p:cNvPr>
          <p:cNvSpPr txBox="1"/>
          <p:nvPr/>
        </p:nvSpPr>
        <p:spPr>
          <a:xfrm>
            <a:off x="7784328" y="2023789"/>
            <a:ext cx="1789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Vector structure</a:t>
            </a: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A55D2AD4-3EFE-7C71-0F8D-135568FC12D7}"/>
              </a:ext>
            </a:extLst>
          </p:cNvPr>
          <p:cNvSpPr/>
          <p:nvPr/>
        </p:nvSpPr>
        <p:spPr>
          <a:xfrm>
            <a:off x="8731194" y="4104184"/>
            <a:ext cx="95416" cy="3419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In vitro transcription for mRNA synthesis">
            <a:extLst>
              <a:ext uri="{FF2B5EF4-FFF2-40B4-BE49-F238E27FC236}">
                <a16:creationId xmlns:a16="http://schemas.microsoft.com/office/drawing/2014/main" id="{F1813ECA-ADC0-26C6-9F45-987ED3640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433" y="4762845"/>
            <a:ext cx="3125522" cy="14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3D6795E-F384-DA5B-9924-BA01CF4C60E2}"/>
              </a:ext>
            </a:extLst>
          </p:cNvPr>
          <p:cNvSpPr txBox="1"/>
          <p:nvPr/>
        </p:nvSpPr>
        <p:spPr>
          <a:xfrm>
            <a:off x="8534284" y="6059298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IVT</a:t>
            </a:r>
          </a:p>
        </p:txBody>
      </p:sp>
    </p:spTree>
    <p:extLst>
      <p:ext uri="{BB962C8B-B14F-4D97-AF65-F5344CB8AC3E}">
        <p14:creationId xmlns:p14="http://schemas.microsoft.com/office/powerpoint/2010/main" val="2306430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D263F-608D-8F6A-AD29-F34302CA6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5’UTR screening results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442799C-66B1-721D-689A-E611B20A2140}"/>
              </a:ext>
            </a:extLst>
          </p:cNvPr>
          <p:cNvGrpSpPr/>
          <p:nvPr/>
        </p:nvGrpSpPr>
        <p:grpSpPr>
          <a:xfrm>
            <a:off x="338239" y="1732721"/>
            <a:ext cx="5673675" cy="4520205"/>
            <a:chOff x="338239" y="1732721"/>
            <a:chExt cx="5673675" cy="452020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FCFFF-5F9F-9233-0862-458507C31CCE}"/>
                </a:ext>
              </a:extLst>
            </p:cNvPr>
            <p:cNvSpPr txBox="1"/>
            <p:nvPr/>
          </p:nvSpPr>
          <p:spPr>
            <a:xfrm>
              <a:off x="863020" y="5642493"/>
              <a:ext cx="2535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5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F1812E2-503A-1DE3-2943-FECDF8DCEB60}"/>
                </a:ext>
              </a:extLst>
            </p:cNvPr>
            <p:cNvSpPr txBox="1"/>
            <p:nvPr/>
          </p:nvSpPr>
          <p:spPr>
            <a:xfrm>
              <a:off x="1426235" y="5642493"/>
              <a:ext cx="3225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E4FD36-C9FF-D7BB-F038-99D4FE25BD2C}"/>
                </a:ext>
              </a:extLst>
            </p:cNvPr>
            <p:cNvSpPr txBox="1"/>
            <p:nvPr/>
          </p:nvSpPr>
          <p:spPr>
            <a:xfrm>
              <a:off x="2058378" y="5642493"/>
              <a:ext cx="3225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15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5EF1AC-6A07-AB72-E1C9-99AA76E6C6FA}"/>
                </a:ext>
              </a:extLst>
            </p:cNvPr>
            <p:cNvSpPr txBox="1"/>
            <p:nvPr/>
          </p:nvSpPr>
          <p:spPr>
            <a:xfrm>
              <a:off x="2666903" y="5642493"/>
              <a:ext cx="3225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E180A2B-44AA-39D8-2F17-3D2C73748C90}"/>
                </a:ext>
              </a:extLst>
            </p:cNvPr>
            <p:cNvSpPr txBox="1"/>
            <p:nvPr/>
          </p:nvSpPr>
          <p:spPr>
            <a:xfrm>
              <a:off x="3310670" y="5643008"/>
              <a:ext cx="3225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85F7C5C-89D7-2814-1633-26A5C734254A}"/>
                </a:ext>
              </a:extLst>
            </p:cNvPr>
            <p:cNvSpPr txBox="1"/>
            <p:nvPr/>
          </p:nvSpPr>
          <p:spPr>
            <a:xfrm>
              <a:off x="3906637" y="5642492"/>
              <a:ext cx="3225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30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44E6677-9069-8F9E-E71B-DB3F53643C15}"/>
                </a:ext>
              </a:extLst>
            </p:cNvPr>
            <p:cNvSpPr txBox="1"/>
            <p:nvPr/>
          </p:nvSpPr>
          <p:spPr>
            <a:xfrm>
              <a:off x="4538780" y="5642491"/>
              <a:ext cx="3225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35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CEACCF-E498-5C65-8879-507E9078E593}"/>
                </a:ext>
              </a:extLst>
            </p:cNvPr>
            <p:cNvSpPr txBox="1"/>
            <p:nvPr/>
          </p:nvSpPr>
          <p:spPr>
            <a:xfrm>
              <a:off x="701758" y="5035937"/>
              <a:ext cx="3225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B17EEF-53CA-DBA2-136A-354BC69E50DE}"/>
                </a:ext>
              </a:extLst>
            </p:cNvPr>
            <p:cNvSpPr txBox="1"/>
            <p:nvPr/>
          </p:nvSpPr>
          <p:spPr>
            <a:xfrm>
              <a:off x="701758" y="4529622"/>
              <a:ext cx="3225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651AC7-EE78-DC53-E143-9695885A58AF}"/>
                </a:ext>
              </a:extLst>
            </p:cNvPr>
            <p:cNvSpPr txBox="1"/>
            <p:nvPr/>
          </p:nvSpPr>
          <p:spPr>
            <a:xfrm>
              <a:off x="701758" y="4030823"/>
              <a:ext cx="3225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E02D192-314D-D18F-1F06-8E8DEA47097E}"/>
                </a:ext>
              </a:extLst>
            </p:cNvPr>
            <p:cNvSpPr txBox="1"/>
            <p:nvPr/>
          </p:nvSpPr>
          <p:spPr>
            <a:xfrm>
              <a:off x="699441" y="3539862"/>
              <a:ext cx="3225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25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0D68734-CD17-3C86-A224-B22F27BB0EF0}"/>
                </a:ext>
              </a:extLst>
            </p:cNvPr>
            <p:cNvSpPr txBox="1"/>
            <p:nvPr/>
          </p:nvSpPr>
          <p:spPr>
            <a:xfrm>
              <a:off x="699441" y="3033547"/>
              <a:ext cx="3225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30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0DFC9B-665C-7941-E9F7-56198F0C44D8}"/>
                </a:ext>
              </a:extLst>
            </p:cNvPr>
            <p:cNvSpPr txBox="1"/>
            <p:nvPr/>
          </p:nvSpPr>
          <p:spPr>
            <a:xfrm>
              <a:off x="699441" y="2534909"/>
              <a:ext cx="3225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35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4C2D7C4-48FB-58AB-96DD-99B1D5976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28" t="4560" b="5429"/>
            <a:stretch>
              <a:fillRect/>
            </a:stretch>
          </p:blipFill>
          <p:spPr>
            <a:xfrm>
              <a:off x="931950" y="2102053"/>
              <a:ext cx="5079964" cy="359882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622F72-B9BF-4AFB-41C3-0194F12455B3}"/>
                </a:ext>
              </a:extLst>
            </p:cNvPr>
            <p:cNvSpPr txBox="1"/>
            <p:nvPr/>
          </p:nvSpPr>
          <p:spPr>
            <a:xfrm>
              <a:off x="2387182" y="1732721"/>
              <a:ext cx="184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Luciferase assay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E5DABD6-3CD9-AEC4-DCDB-A155EE582467}"/>
                </a:ext>
              </a:extLst>
            </p:cNvPr>
            <p:cNvSpPr txBox="1"/>
            <p:nvPr/>
          </p:nvSpPr>
          <p:spPr>
            <a:xfrm>
              <a:off x="2828165" y="5991316"/>
              <a:ext cx="8643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Replicate 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1FB253-B2CD-65D1-C33A-2B68A5F6CC6F}"/>
                </a:ext>
              </a:extLst>
            </p:cNvPr>
            <p:cNvSpPr txBox="1"/>
            <p:nvPr/>
          </p:nvSpPr>
          <p:spPr>
            <a:xfrm rot="16200000">
              <a:off x="36874" y="3601170"/>
              <a:ext cx="8643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Replicate 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B31B641-0717-A922-823E-BA65C3F7058F}"/>
                </a:ext>
              </a:extLst>
            </p:cNvPr>
            <p:cNvSpPr txBox="1"/>
            <p:nvPr/>
          </p:nvSpPr>
          <p:spPr>
            <a:xfrm>
              <a:off x="5134747" y="5645533"/>
              <a:ext cx="3225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40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DE9185-9597-3207-9E42-853DFDE712EE}"/>
                </a:ext>
              </a:extLst>
            </p:cNvPr>
            <p:cNvSpPr txBox="1"/>
            <p:nvPr/>
          </p:nvSpPr>
          <p:spPr>
            <a:xfrm>
              <a:off x="699441" y="2028594"/>
              <a:ext cx="3225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40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D61A221-AB97-6CC3-7955-D90469912F94}"/>
                </a:ext>
              </a:extLst>
            </p:cNvPr>
            <p:cNvSpPr/>
            <p:nvPr/>
          </p:nvSpPr>
          <p:spPr>
            <a:xfrm rot="20238655">
              <a:off x="2987820" y="2508993"/>
              <a:ext cx="1615165" cy="827288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EB54C91-8248-B60D-09D4-2C6DDB217BF4}"/>
              </a:ext>
            </a:extLst>
          </p:cNvPr>
          <p:cNvSpPr txBox="1"/>
          <p:nvPr/>
        </p:nvSpPr>
        <p:spPr>
          <a:xfrm>
            <a:off x="8583350" y="350015"/>
            <a:ext cx="17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Flow cytometry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F39B300-6FB3-4F7D-5EFE-2633FB42946C}"/>
              </a:ext>
            </a:extLst>
          </p:cNvPr>
          <p:cNvSpPr txBox="1"/>
          <p:nvPr/>
        </p:nvSpPr>
        <p:spPr>
          <a:xfrm rot="16200000">
            <a:off x="5750811" y="2182652"/>
            <a:ext cx="20152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Median fluorescence intensity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EB7F1B8-065F-99F0-FC25-76457B200725}"/>
              </a:ext>
            </a:extLst>
          </p:cNvPr>
          <p:cNvGrpSpPr/>
          <p:nvPr/>
        </p:nvGrpSpPr>
        <p:grpSpPr>
          <a:xfrm>
            <a:off x="6989548" y="719347"/>
            <a:ext cx="4896211" cy="2803947"/>
            <a:chOff x="6853131" y="625053"/>
            <a:chExt cx="4896211" cy="344367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2DD247A-CBA6-2A4D-9E36-0C19E7107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756" t="4375" b="5607"/>
            <a:stretch>
              <a:fillRect/>
            </a:stretch>
          </p:blipFill>
          <p:spPr>
            <a:xfrm>
              <a:off x="6853131" y="680905"/>
              <a:ext cx="4896211" cy="3387818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61A4BFA-EE82-17AD-685B-EF5662C4C8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79270" y="1773154"/>
              <a:ext cx="4270627" cy="0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FC7444-FBC3-C1F0-83D7-1831795D1B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79270" y="1506896"/>
              <a:ext cx="4270627" cy="0"/>
            </a:xfrm>
            <a:prstGeom prst="line">
              <a:avLst/>
            </a:prstGeom>
            <a:ln>
              <a:solidFill>
                <a:schemeClr val="accent6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0639781-40BD-72EE-A9DE-CA4AE37466D1}"/>
                </a:ext>
              </a:extLst>
            </p:cNvPr>
            <p:cNvCxnSpPr/>
            <p:nvPr/>
          </p:nvCxnSpPr>
          <p:spPr>
            <a:xfrm flipH="1">
              <a:off x="11345082" y="625053"/>
              <a:ext cx="102704" cy="23368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9A885D2-6589-B44A-BA98-7090DA32DC12}"/>
                </a:ext>
              </a:extLst>
            </p:cNvPr>
            <p:cNvCxnSpPr/>
            <p:nvPr/>
          </p:nvCxnSpPr>
          <p:spPr>
            <a:xfrm flipH="1">
              <a:off x="9477851" y="641148"/>
              <a:ext cx="102704" cy="23368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A46F793A-8441-C32E-6905-09E3261EC5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452" t="5124" b="5194"/>
          <a:stretch>
            <a:fillRect/>
          </a:stretch>
        </p:blipFill>
        <p:spPr>
          <a:xfrm>
            <a:off x="7235085" y="4115451"/>
            <a:ext cx="3852213" cy="225255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9346FC1-D981-AF39-B370-1352EC074E6E}"/>
              </a:ext>
            </a:extLst>
          </p:cNvPr>
          <p:cNvSpPr txBox="1"/>
          <p:nvPr/>
        </p:nvSpPr>
        <p:spPr>
          <a:xfrm>
            <a:off x="7060261" y="6221336"/>
            <a:ext cx="2535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73AAE2-6EC7-0114-D5CC-24131A7D5581}"/>
              </a:ext>
            </a:extLst>
          </p:cNvPr>
          <p:cNvSpPr txBox="1"/>
          <p:nvPr/>
        </p:nvSpPr>
        <p:spPr>
          <a:xfrm>
            <a:off x="6989643" y="5892679"/>
            <a:ext cx="3225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65B065-FC4C-2BA5-10AF-FC56F0C411C4}"/>
              </a:ext>
            </a:extLst>
          </p:cNvPr>
          <p:cNvSpPr txBox="1"/>
          <p:nvPr/>
        </p:nvSpPr>
        <p:spPr>
          <a:xfrm>
            <a:off x="6997621" y="5561199"/>
            <a:ext cx="3225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30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17934C-3A7D-8560-8671-2DAC4FDBA084}"/>
              </a:ext>
            </a:extLst>
          </p:cNvPr>
          <p:cNvSpPr txBox="1"/>
          <p:nvPr/>
        </p:nvSpPr>
        <p:spPr>
          <a:xfrm>
            <a:off x="6994336" y="5229719"/>
            <a:ext cx="3225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45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FB0B1C8-55C7-E2F5-CBF4-C694321019CD}"/>
              </a:ext>
            </a:extLst>
          </p:cNvPr>
          <p:cNvSpPr txBox="1"/>
          <p:nvPr/>
        </p:nvSpPr>
        <p:spPr>
          <a:xfrm>
            <a:off x="6994336" y="4897231"/>
            <a:ext cx="3225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60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784DAF3-94B8-98E5-85F6-4AEB58AC6E4A}"/>
              </a:ext>
            </a:extLst>
          </p:cNvPr>
          <p:cNvSpPr txBox="1"/>
          <p:nvPr/>
        </p:nvSpPr>
        <p:spPr>
          <a:xfrm>
            <a:off x="6986411" y="4570964"/>
            <a:ext cx="3225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75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53BFA2B-7150-32A7-CDE5-669C60EC42D8}"/>
              </a:ext>
            </a:extLst>
          </p:cNvPr>
          <p:cNvSpPr txBox="1"/>
          <p:nvPr/>
        </p:nvSpPr>
        <p:spPr>
          <a:xfrm>
            <a:off x="6997621" y="4242307"/>
            <a:ext cx="3225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90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A1A2ADD-288E-749C-9973-99169D0315ED}"/>
              </a:ext>
            </a:extLst>
          </p:cNvPr>
          <p:cNvSpPr txBox="1"/>
          <p:nvPr/>
        </p:nvSpPr>
        <p:spPr>
          <a:xfrm rot="16200000">
            <a:off x="6091119" y="5113458"/>
            <a:ext cx="14510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Editing efficiency (%)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69C1A1C-617F-6F29-8E6F-96531E7FDA7B}"/>
              </a:ext>
            </a:extLst>
          </p:cNvPr>
          <p:cNvSpPr txBox="1"/>
          <p:nvPr/>
        </p:nvSpPr>
        <p:spPr>
          <a:xfrm>
            <a:off x="8859068" y="6495229"/>
            <a:ext cx="8322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mRNA (ng)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55FF93D-0508-FCFC-D6F8-530ACE716FFB}"/>
              </a:ext>
            </a:extLst>
          </p:cNvPr>
          <p:cNvSpPr txBox="1"/>
          <p:nvPr/>
        </p:nvSpPr>
        <p:spPr>
          <a:xfrm>
            <a:off x="7498241" y="6329042"/>
            <a:ext cx="3225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63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6B11F1B-0E90-8FFE-9287-2F9CDB57C238}"/>
              </a:ext>
            </a:extLst>
          </p:cNvPr>
          <p:cNvSpPr txBox="1"/>
          <p:nvPr/>
        </p:nvSpPr>
        <p:spPr>
          <a:xfrm>
            <a:off x="8047217" y="6329335"/>
            <a:ext cx="3914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125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6758DFC-E213-0B69-CAD7-FBE1B817618B}"/>
              </a:ext>
            </a:extLst>
          </p:cNvPr>
          <p:cNvSpPr txBox="1"/>
          <p:nvPr/>
        </p:nvSpPr>
        <p:spPr>
          <a:xfrm>
            <a:off x="8674684" y="6329335"/>
            <a:ext cx="3914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250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0754445-C580-3645-8B0C-2795A6260ACF}"/>
              </a:ext>
            </a:extLst>
          </p:cNvPr>
          <p:cNvSpPr txBox="1"/>
          <p:nvPr/>
        </p:nvSpPr>
        <p:spPr>
          <a:xfrm>
            <a:off x="9250522" y="6329336"/>
            <a:ext cx="3914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500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C0B861A-B902-A8A4-F1C8-1185D22D5AA2}"/>
              </a:ext>
            </a:extLst>
          </p:cNvPr>
          <p:cNvSpPr txBox="1"/>
          <p:nvPr/>
        </p:nvSpPr>
        <p:spPr>
          <a:xfrm>
            <a:off x="9837703" y="6329336"/>
            <a:ext cx="460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1000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E47BEEC-1C73-6EA6-A5AB-614BDDB5239D}"/>
              </a:ext>
            </a:extLst>
          </p:cNvPr>
          <p:cNvSpPr txBox="1"/>
          <p:nvPr/>
        </p:nvSpPr>
        <p:spPr>
          <a:xfrm>
            <a:off x="10469903" y="6329335"/>
            <a:ext cx="460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2000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9AF3831-E1E5-CE77-D30D-FF822FB30749}"/>
              </a:ext>
            </a:extLst>
          </p:cNvPr>
          <p:cNvSpPr txBox="1"/>
          <p:nvPr/>
        </p:nvSpPr>
        <p:spPr>
          <a:xfrm>
            <a:off x="7751786" y="3786083"/>
            <a:ext cx="2948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editing dose response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1A4F475-E562-DC76-29C4-DE0778AE99AF}"/>
              </a:ext>
            </a:extLst>
          </p:cNvPr>
          <p:cNvSpPr/>
          <p:nvPr/>
        </p:nvSpPr>
        <p:spPr>
          <a:xfrm>
            <a:off x="11304651" y="4362067"/>
            <a:ext cx="169996" cy="1399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CB05D53-693D-30E8-3894-7D7C892A2FA5}"/>
              </a:ext>
            </a:extLst>
          </p:cNvPr>
          <p:cNvSpPr/>
          <p:nvPr/>
        </p:nvSpPr>
        <p:spPr>
          <a:xfrm>
            <a:off x="11312452" y="4573261"/>
            <a:ext cx="169996" cy="1399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EDF3B2B-5A51-704A-19B3-6F0E65B650B0}"/>
              </a:ext>
            </a:extLst>
          </p:cNvPr>
          <p:cNvSpPr txBox="1"/>
          <p:nvPr/>
        </p:nvSpPr>
        <p:spPr>
          <a:xfrm>
            <a:off x="11440528" y="4303349"/>
            <a:ext cx="4780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UTR1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941E1B8-7C76-CBFE-4986-16A0ED32F440}"/>
              </a:ext>
            </a:extLst>
          </p:cNvPr>
          <p:cNvSpPr txBox="1"/>
          <p:nvPr/>
        </p:nvSpPr>
        <p:spPr>
          <a:xfrm>
            <a:off x="11454807" y="4525717"/>
            <a:ext cx="4780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UTR2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3D3AC08-C780-C206-8933-AEA8C80EC36F}"/>
              </a:ext>
            </a:extLst>
          </p:cNvPr>
          <p:cNvSpPr/>
          <p:nvPr/>
        </p:nvSpPr>
        <p:spPr>
          <a:xfrm>
            <a:off x="11304651" y="4145281"/>
            <a:ext cx="169996" cy="13996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8750B6A-362C-393E-5A66-7DAB128910E9}"/>
              </a:ext>
            </a:extLst>
          </p:cNvPr>
          <p:cNvSpPr txBox="1"/>
          <p:nvPr/>
        </p:nvSpPr>
        <p:spPr>
          <a:xfrm>
            <a:off x="11440528" y="4088175"/>
            <a:ext cx="6030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20164219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7708F-98D7-B581-7D49-9ADADED48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future direction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EFF442-A968-322B-A14E-E3B857B7A375}"/>
              </a:ext>
            </a:extLst>
          </p:cNvPr>
          <p:cNvSpPr txBox="1"/>
          <p:nvPr/>
        </p:nvSpPr>
        <p:spPr>
          <a:xfrm>
            <a:off x="954156" y="1690688"/>
            <a:ext cx="829321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3’UTR optimization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mRNA half life dataset (HSC SLAM-seq time course)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ML methods (</a:t>
            </a:r>
            <a:r>
              <a:rPr lang="en-US" sz="2000" dirty="0" err="1"/>
              <a:t>RNAdegformer</a:t>
            </a:r>
            <a:r>
              <a:rPr lang="en-US" sz="2000" dirty="0"/>
              <a:t>, 3UTR-BERT)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Biology-driven (AU motif, RBP binding, </a:t>
            </a:r>
            <a:r>
              <a:rPr lang="en-US" sz="2000" dirty="0" err="1"/>
              <a:t>mircoRNA</a:t>
            </a:r>
            <a:r>
              <a:rPr lang="en-US" sz="2000" dirty="0"/>
              <a:t>, secondary structure)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Codon optimization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LinearDesign</a:t>
            </a:r>
            <a:r>
              <a:rPr lang="en-US" sz="2000" dirty="0"/>
              <a:t> </a:t>
            </a:r>
            <a:r>
              <a:rPr lang="en-US" sz="2000" dirty="0">
                <a:sym typeface="Wingdings" pitchFamily="2" charset="2"/>
              </a:rPr>
              <a:t> improve structure stability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itchFamily="2" charset="2"/>
              </a:rPr>
              <a:t>tRNA tropism  codon tuning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Other consideration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Strong translation </a:t>
            </a:r>
            <a:r>
              <a:rPr lang="en-US" sz="2000" dirty="0">
                <a:sym typeface="Wingdings" pitchFamily="2" charset="2"/>
              </a:rPr>
              <a:t> cell stress and toxicity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itchFamily="2" charset="2"/>
              </a:rPr>
              <a:t>Tone it down: </a:t>
            </a:r>
            <a:r>
              <a:rPr lang="en-US" sz="2000" dirty="0" err="1">
                <a:sym typeface="Wingdings" pitchFamily="2" charset="2"/>
              </a:rPr>
              <a:t>eg.</a:t>
            </a:r>
            <a:r>
              <a:rPr lang="en-US" sz="2000" dirty="0">
                <a:sym typeface="Wingdings" pitchFamily="2" charset="2"/>
              </a:rPr>
              <a:t> adding destabilizing motif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66895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958F1-3FE2-FF5C-4C00-05C13C6B8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884" y="6386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Gene editing screening platform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3B3BF-0400-638F-9EC3-290DA3000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16" y="1714000"/>
            <a:ext cx="1575253" cy="13255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9439B1-136F-BA6A-DF7A-E29106F3DEB8}"/>
              </a:ext>
            </a:extLst>
          </p:cNvPr>
          <p:cNvSpPr txBox="1"/>
          <p:nvPr/>
        </p:nvSpPr>
        <p:spPr>
          <a:xfrm>
            <a:off x="274134" y="3134796"/>
            <a:ext cx="2071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Guide design and evaluation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6F55061-D36F-1652-C4FF-2E76F45388EC}"/>
              </a:ext>
            </a:extLst>
          </p:cNvPr>
          <p:cNvSpPr/>
          <p:nvPr/>
        </p:nvSpPr>
        <p:spPr>
          <a:xfrm>
            <a:off x="2082307" y="2086232"/>
            <a:ext cx="249560" cy="7961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E60EE8-D9F2-A865-EEB7-E36C3E0CE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527" y="2005066"/>
            <a:ext cx="369322" cy="3801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470B22-AE8A-7EFA-1A6D-5EA2435E7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9747" y="1785726"/>
            <a:ext cx="369322" cy="3801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E7B4B8-4AA3-ECA2-3C80-6660172AB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5150" y="1566386"/>
            <a:ext cx="369322" cy="38012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47F2EF5-0BFB-EED7-2BF3-89177BB2D61D}"/>
              </a:ext>
            </a:extLst>
          </p:cNvPr>
          <p:cNvGrpSpPr/>
          <p:nvPr/>
        </p:nvGrpSpPr>
        <p:grpSpPr>
          <a:xfrm>
            <a:off x="4030352" y="1667457"/>
            <a:ext cx="1869346" cy="1498342"/>
            <a:chOff x="4047319" y="1835919"/>
            <a:chExt cx="1869346" cy="1498342"/>
          </a:xfrm>
        </p:grpSpPr>
        <p:pic>
          <p:nvPicPr>
            <p:cNvPr id="2050" name="Picture 2" descr="Electroporation">
              <a:extLst>
                <a:ext uri="{FF2B5EF4-FFF2-40B4-BE49-F238E27FC236}">
                  <a16:creationId xmlns:a16="http://schemas.microsoft.com/office/drawing/2014/main" id="{3C667236-F048-B796-DFCF-C219C06CE4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74"/>
            <a:stretch>
              <a:fillRect/>
            </a:stretch>
          </p:blipFill>
          <p:spPr bwMode="auto">
            <a:xfrm>
              <a:off x="4162077" y="1835919"/>
              <a:ext cx="1754588" cy="1498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BD238A-1967-DF60-1A78-6A3CB71E69C2}"/>
                </a:ext>
              </a:extLst>
            </p:cNvPr>
            <p:cNvSpPr/>
            <p:nvPr/>
          </p:nvSpPr>
          <p:spPr>
            <a:xfrm>
              <a:off x="4047319" y="1835919"/>
              <a:ext cx="484079" cy="3457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2" name="Picture 4" descr="Lipid Nanoparticles and Nanomedicine">
            <a:extLst>
              <a:ext uri="{FF2B5EF4-FFF2-40B4-BE49-F238E27FC236}">
                <a16:creationId xmlns:a16="http://schemas.microsoft.com/office/drawing/2014/main" id="{8A3745AB-3C77-AEE9-0141-7C9E79CC6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369" y="1479530"/>
            <a:ext cx="254093" cy="25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EB8F67-1AF1-E9F6-8EF0-81890D29610A}"/>
              </a:ext>
            </a:extLst>
          </p:cNvPr>
          <p:cNvSpPr txBox="1"/>
          <p:nvPr/>
        </p:nvSpPr>
        <p:spPr>
          <a:xfrm>
            <a:off x="3544153" y="1852221"/>
            <a:ext cx="10871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Electroporation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CAFD4A-48B9-88DE-E837-F8ADD6853212}"/>
              </a:ext>
            </a:extLst>
          </p:cNvPr>
          <p:cNvSpPr txBox="1"/>
          <p:nvPr/>
        </p:nvSpPr>
        <p:spPr>
          <a:xfrm>
            <a:off x="4631223" y="1299317"/>
            <a:ext cx="412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LNP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937C12-4DAA-4790-AC84-8ED4B9C07F59}"/>
              </a:ext>
            </a:extLst>
          </p:cNvPr>
          <p:cNvSpPr txBox="1"/>
          <p:nvPr/>
        </p:nvSpPr>
        <p:spPr>
          <a:xfrm>
            <a:off x="3864651" y="3149218"/>
            <a:ext cx="2315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Deliver cargo into cell of interest</a:t>
            </a:r>
          </a:p>
        </p:txBody>
      </p:sp>
      <p:pic>
        <p:nvPicPr>
          <p:cNvPr id="2054" name="Picture 6" descr="Sequencing - Free computer icons">
            <a:extLst>
              <a:ext uri="{FF2B5EF4-FFF2-40B4-BE49-F238E27FC236}">
                <a16:creationId xmlns:a16="http://schemas.microsoft.com/office/drawing/2014/main" id="{AEAE8D09-5773-34A3-8092-4C994C0A2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784" y="1118877"/>
            <a:ext cx="1421719" cy="142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ar chart - Free business icons">
            <a:extLst>
              <a:ext uri="{FF2B5EF4-FFF2-40B4-BE49-F238E27FC236}">
                <a16:creationId xmlns:a16="http://schemas.microsoft.com/office/drawing/2014/main" id="{B4D0FD86-ABA2-EE2B-5247-C623F9DD5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006" y="1299317"/>
            <a:ext cx="1142623" cy="114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EC4CE9E-682B-433A-4B8F-91F6B02E975F}"/>
              </a:ext>
            </a:extLst>
          </p:cNvPr>
          <p:cNvSpPr txBox="1"/>
          <p:nvPr/>
        </p:nvSpPr>
        <p:spPr>
          <a:xfrm>
            <a:off x="7218646" y="2694351"/>
            <a:ext cx="3291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NGS-based on targeting efficiency assessment</a:t>
            </a:r>
          </a:p>
        </p:txBody>
      </p:sp>
      <p:pic>
        <p:nvPicPr>
          <p:cNvPr id="2060" name="Picture 12" descr="Flow Cytometry Core">
            <a:extLst>
              <a:ext uri="{FF2B5EF4-FFF2-40B4-BE49-F238E27FC236}">
                <a16:creationId xmlns:a16="http://schemas.microsoft.com/office/drawing/2014/main" id="{DE65CFCD-4771-2367-E58F-D2FFA52F1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243" y="3685334"/>
            <a:ext cx="1934132" cy="136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Cytek™ Aurora">
            <a:extLst>
              <a:ext uri="{FF2B5EF4-FFF2-40B4-BE49-F238E27FC236}">
                <a16:creationId xmlns:a16="http://schemas.microsoft.com/office/drawing/2014/main" id="{D0B2D938-7C6A-7764-F8A5-28600656C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368" y="5125558"/>
            <a:ext cx="1053165" cy="102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6407E70-E20F-A3CF-634F-28465AA239B5}"/>
              </a:ext>
            </a:extLst>
          </p:cNvPr>
          <p:cNvSpPr txBox="1"/>
          <p:nvPr/>
        </p:nvSpPr>
        <p:spPr>
          <a:xfrm>
            <a:off x="7650942" y="6331428"/>
            <a:ext cx="2279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Cell-based phenotypic readout </a:t>
            </a:r>
          </a:p>
          <a:p>
            <a:r>
              <a:rPr lang="en-US" sz="1200" dirty="0"/>
              <a:t>(FACS, qPCR, ELISA, etc.)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C70CE5-81A3-D4E1-5B9F-29EE9A8FD2C3}"/>
              </a:ext>
            </a:extLst>
          </p:cNvPr>
          <p:cNvSpPr txBox="1"/>
          <p:nvPr/>
        </p:nvSpPr>
        <p:spPr>
          <a:xfrm>
            <a:off x="7218646" y="2912615"/>
            <a:ext cx="2433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Off-targeting prediction and assay</a:t>
            </a:r>
          </a:p>
        </p:txBody>
      </p:sp>
      <p:pic>
        <p:nvPicPr>
          <p:cNvPr id="2074" name="Picture 26" descr="Algorithm Icon Images – Browse 211,806 Stock Photos, Vectors, and Video |  Adobe Stock">
            <a:extLst>
              <a:ext uri="{FF2B5EF4-FFF2-40B4-BE49-F238E27FC236}">
                <a16:creationId xmlns:a16="http://schemas.microsoft.com/office/drawing/2014/main" id="{01081FCF-9F39-4C40-53AC-720B951AB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503" y="1555932"/>
            <a:ext cx="599652" cy="59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Rat with injection, linear design of mouse test 10290815 Vector Art at  Vecteezy | Descubra a Emoção de Apostar com golden casino">
            <a:extLst>
              <a:ext uri="{FF2B5EF4-FFF2-40B4-BE49-F238E27FC236}">
                <a16:creationId xmlns:a16="http://schemas.microsoft.com/office/drawing/2014/main" id="{D70A818C-0FF3-B177-3CCA-87B3FDB04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508" y="4270544"/>
            <a:ext cx="1875845" cy="187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C5C2F90-E0FE-15DA-C20C-EE8A9F78CCCE}"/>
              </a:ext>
            </a:extLst>
          </p:cNvPr>
          <p:cNvSpPr txBox="1"/>
          <p:nvPr/>
        </p:nvSpPr>
        <p:spPr>
          <a:xfrm>
            <a:off x="4030635" y="6160359"/>
            <a:ext cx="998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 vivo study</a:t>
            </a:r>
          </a:p>
        </p:txBody>
      </p:sp>
      <p:pic>
        <p:nvPicPr>
          <p:cNvPr id="2080" name="Picture 32" descr="90+ Microplate Stock Illustrations, Royalty-Free Vector Graphics &amp; Clip Art  - iStock | Microplate pipette, Microplate reader">
            <a:extLst>
              <a:ext uri="{FF2B5EF4-FFF2-40B4-BE49-F238E27FC236}">
                <a16:creationId xmlns:a16="http://schemas.microsoft.com/office/drawing/2014/main" id="{70960455-3EBB-C217-54CC-0D2FB6BD5D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3" t="19014" r="23606" b="19073"/>
          <a:stretch>
            <a:fillRect/>
          </a:stretch>
        </p:blipFill>
        <p:spPr bwMode="auto">
          <a:xfrm>
            <a:off x="8964415" y="3818302"/>
            <a:ext cx="1220010" cy="130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90+ Microplate Stock Illustrations, Royalty-Free Vector Graphics &amp; Clip Art  - iStock | Microplate pipette, Microplate reader">
            <a:extLst>
              <a:ext uri="{FF2B5EF4-FFF2-40B4-BE49-F238E27FC236}">
                <a16:creationId xmlns:a16="http://schemas.microsoft.com/office/drawing/2014/main" id="{8BE88015-9075-969A-3AE2-0D752BEEBD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1" t="21050" r="19286" b="33167"/>
          <a:stretch>
            <a:fillRect/>
          </a:stretch>
        </p:blipFill>
        <p:spPr bwMode="auto">
          <a:xfrm>
            <a:off x="8918442" y="5257001"/>
            <a:ext cx="1367556" cy="947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ight Arrow 20">
            <a:extLst>
              <a:ext uri="{FF2B5EF4-FFF2-40B4-BE49-F238E27FC236}">
                <a16:creationId xmlns:a16="http://schemas.microsoft.com/office/drawing/2014/main" id="{208CD70F-EFB9-D0E6-D905-E7BC6C933938}"/>
              </a:ext>
            </a:extLst>
          </p:cNvPr>
          <p:cNvSpPr/>
          <p:nvPr/>
        </p:nvSpPr>
        <p:spPr>
          <a:xfrm>
            <a:off x="3096849" y="2385188"/>
            <a:ext cx="447304" cy="1512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B87554BB-8A2F-7345-10A6-35D4531D1972}"/>
              </a:ext>
            </a:extLst>
          </p:cNvPr>
          <p:cNvSpPr/>
          <p:nvPr/>
        </p:nvSpPr>
        <p:spPr>
          <a:xfrm>
            <a:off x="6244471" y="2234793"/>
            <a:ext cx="447304" cy="1512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4E60457C-D4BE-6462-BFC1-FC20598DD7B7}"/>
              </a:ext>
            </a:extLst>
          </p:cNvPr>
          <p:cNvSpPr/>
          <p:nvPr/>
        </p:nvSpPr>
        <p:spPr>
          <a:xfrm rot="5400000">
            <a:off x="8314342" y="3402593"/>
            <a:ext cx="447304" cy="1512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79D0FF6B-6F89-1CD2-F81D-8BEEF47127A6}"/>
              </a:ext>
            </a:extLst>
          </p:cNvPr>
          <p:cNvSpPr/>
          <p:nvPr/>
        </p:nvSpPr>
        <p:spPr>
          <a:xfrm rot="10800000">
            <a:off x="5751685" y="5049919"/>
            <a:ext cx="447304" cy="1512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1531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A4B55-8E17-E1D6-FACC-9DB57543D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870761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86769-E1F1-D877-B354-411BC65B1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452"/>
            <a:ext cx="10515600" cy="1325563"/>
          </a:xfrm>
        </p:spPr>
        <p:txBody>
          <a:bodyPr/>
          <a:lstStyle/>
          <a:p>
            <a:r>
              <a:rPr lang="en-US" dirty="0"/>
              <a:t>NGS analysis development</a:t>
            </a:r>
          </a:p>
        </p:txBody>
      </p:sp>
      <p:pic>
        <p:nvPicPr>
          <p:cNvPr id="4098" name="Picture 2" descr="TIDE">
            <a:extLst>
              <a:ext uri="{FF2B5EF4-FFF2-40B4-BE49-F238E27FC236}">
                <a16:creationId xmlns:a16="http://schemas.microsoft.com/office/drawing/2014/main" id="{8188BF15-9C66-F623-A485-F7A7678DC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52" y="1644841"/>
            <a:ext cx="3252537" cy="317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648EB1-D9B3-AA03-32D1-59AAFC3A83CA}"/>
              </a:ext>
            </a:extLst>
          </p:cNvPr>
          <p:cNvSpPr txBox="1"/>
          <p:nvPr/>
        </p:nvSpPr>
        <p:spPr>
          <a:xfrm>
            <a:off x="1615784" y="1354714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TIDE</a:t>
            </a:r>
          </a:p>
        </p:txBody>
      </p:sp>
      <p:pic>
        <p:nvPicPr>
          <p:cNvPr id="4100" name="Picture 4" descr="Amplicon Sequencing | Applied Biological Materials Inc.">
            <a:extLst>
              <a:ext uri="{FF2B5EF4-FFF2-40B4-BE49-F238E27FC236}">
                <a16:creationId xmlns:a16="http://schemas.microsoft.com/office/drawing/2014/main" id="{8A53B883-B201-902A-7021-6D9071F071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4" t="9818" r="3787" b="3612"/>
          <a:stretch>
            <a:fillRect/>
          </a:stretch>
        </p:blipFill>
        <p:spPr bwMode="auto">
          <a:xfrm>
            <a:off x="4040413" y="1449548"/>
            <a:ext cx="3321942" cy="232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478583-18BA-F5F0-440A-CB6BD2945FE5}"/>
              </a:ext>
            </a:extLst>
          </p:cNvPr>
          <p:cNvSpPr txBox="1"/>
          <p:nvPr/>
        </p:nvSpPr>
        <p:spPr>
          <a:xfrm>
            <a:off x="4531833" y="1063539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Amplicon sequencing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99A5472C-79E3-25A9-5E1B-248807246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4" t="39281" r="52316"/>
          <a:stretch>
            <a:fillRect/>
          </a:stretch>
        </p:blipFill>
        <p:spPr bwMode="auto">
          <a:xfrm>
            <a:off x="8229038" y="1080635"/>
            <a:ext cx="2749498" cy="234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FF9DF2-839B-CCBD-3021-BB588728FF22}"/>
              </a:ext>
            </a:extLst>
          </p:cNvPr>
          <p:cNvSpPr txBox="1"/>
          <p:nvPr/>
        </p:nvSpPr>
        <p:spPr>
          <a:xfrm>
            <a:off x="8732619" y="850122"/>
            <a:ext cx="1483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Editing result</a:t>
            </a:r>
          </a:p>
        </p:txBody>
      </p:sp>
      <p:pic>
        <p:nvPicPr>
          <p:cNvPr id="4104" name="Picture 8" descr="Integrated DNA Technologies on X: &quot;Whether you are investigating thousands  of targets or a few, the fast and easy rhAmpSeq workflow generates  NGS-ready amplicon libraries for deep, targeted resequencing. Explore  rhAmpSeq amplicon">
            <a:extLst>
              <a:ext uri="{FF2B5EF4-FFF2-40B4-BE49-F238E27FC236}">
                <a16:creationId xmlns:a16="http://schemas.microsoft.com/office/drawing/2014/main" id="{0A8E912B-5261-2558-6A74-14DE1B8F6E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8" r="1710" b="21485"/>
          <a:stretch>
            <a:fillRect/>
          </a:stretch>
        </p:blipFill>
        <p:spPr bwMode="auto">
          <a:xfrm>
            <a:off x="3800317" y="4295581"/>
            <a:ext cx="3252537" cy="230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8CBFDD-CABD-D1B9-D934-203936C6FC68}"/>
              </a:ext>
            </a:extLst>
          </p:cNvPr>
          <p:cNvSpPr txBox="1"/>
          <p:nvPr/>
        </p:nvSpPr>
        <p:spPr>
          <a:xfrm>
            <a:off x="4603543" y="3964749"/>
            <a:ext cx="127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rhAMP</a:t>
            </a:r>
            <a:r>
              <a:rPr lang="en-US" dirty="0"/>
              <a:t>-seq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352352-9E54-76AE-76D6-B1DC31EAC8DD}"/>
              </a:ext>
            </a:extLst>
          </p:cNvPr>
          <p:cNvSpPr txBox="1"/>
          <p:nvPr/>
        </p:nvSpPr>
        <p:spPr>
          <a:xfrm>
            <a:off x="7351387" y="4370172"/>
            <a:ext cx="1965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Sequencing reads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A646834-9C2C-2D76-B220-FB0B128D827D}"/>
              </a:ext>
            </a:extLst>
          </p:cNvPr>
          <p:cNvGrpSpPr/>
          <p:nvPr/>
        </p:nvGrpSpPr>
        <p:grpSpPr>
          <a:xfrm>
            <a:off x="7388215" y="4873669"/>
            <a:ext cx="1986586" cy="1376504"/>
            <a:chOff x="7691746" y="5254238"/>
            <a:chExt cx="1986586" cy="1376504"/>
          </a:xfrm>
        </p:grpSpPr>
        <p:pic>
          <p:nvPicPr>
            <p:cNvPr id="4106" name="Picture 10" descr="Contamination? What does this per sequence GC content mean? - SEQanswers">
              <a:extLst>
                <a:ext uri="{FF2B5EF4-FFF2-40B4-BE49-F238E27FC236}">
                  <a16:creationId xmlns:a16="http://schemas.microsoft.com/office/drawing/2014/main" id="{17B40362-216B-03B6-1543-51623638E5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55" r="4141" b="5684"/>
            <a:stretch>
              <a:fillRect/>
            </a:stretch>
          </p:blipFill>
          <p:spPr bwMode="auto">
            <a:xfrm>
              <a:off x="7691746" y="5254238"/>
              <a:ext cx="1986586" cy="1376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CF7865-0C76-237A-64D3-ED63C5FC7851}"/>
                </a:ext>
              </a:extLst>
            </p:cNvPr>
            <p:cNvSpPr txBox="1"/>
            <p:nvPr/>
          </p:nvSpPr>
          <p:spPr>
            <a:xfrm>
              <a:off x="9254818" y="5279904"/>
              <a:ext cx="42351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Kit 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B5AD56-63F8-4046-8188-F18AFF8764B5}"/>
                </a:ext>
              </a:extLst>
            </p:cNvPr>
            <p:cNvSpPr txBox="1"/>
            <p:nvPr/>
          </p:nvSpPr>
          <p:spPr>
            <a:xfrm>
              <a:off x="9254818" y="5498671"/>
              <a:ext cx="42351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0070C0"/>
                  </a:solidFill>
                </a:rPr>
                <a:t>Kit 2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36FB349-B1A8-ABCC-94EE-A95E1AE4B1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03787" y="4179183"/>
            <a:ext cx="2536748" cy="25367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951D18D-BE52-9037-B821-985269FFA61F}"/>
              </a:ext>
            </a:extLst>
          </p:cNvPr>
          <p:cNvSpPr txBox="1"/>
          <p:nvPr/>
        </p:nvSpPr>
        <p:spPr>
          <a:xfrm>
            <a:off x="10032636" y="3898860"/>
            <a:ext cx="1891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rhAMP</a:t>
            </a:r>
            <a:r>
              <a:rPr lang="en-US" dirty="0"/>
              <a:t>-seq result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885A05-D2B0-9BC8-3188-F76D622067E8}"/>
              </a:ext>
            </a:extLst>
          </p:cNvPr>
          <p:cNvSpPr txBox="1"/>
          <p:nvPr/>
        </p:nvSpPr>
        <p:spPr>
          <a:xfrm>
            <a:off x="11518145" y="4370172"/>
            <a:ext cx="5725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75000"/>
                  </a:schemeClr>
                </a:solidFill>
              </a:rPr>
              <a:t>Edited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C08B03-7413-9C23-450F-05BC35E578C9}"/>
              </a:ext>
            </a:extLst>
          </p:cNvPr>
          <p:cNvSpPr txBox="1"/>
          <p:nvPr/>
        </p:nvSpPr>
        <p:spPr>
          <a:xfrm>
            <a:off x="11518145" y="4542025"/>
            <a:ext cx="6463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2622627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6769E-D359-56DE-4217-D000D5478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043" y="-19691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Omics study (RNA-seq)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5C25C4A-1EA8-8AF7-854A-1D5CDBD39DDF}"/>
              </a:ext>
            </a:extLst>
          </p:cNvPr>
          <p:cNvGrpSpPr/>
          <p:nvPr/>
        </p:nvGrpSpPr>
        <p:grpSpPr>
          <a:xfrm>
            <a:off x="839285" y="1124278"/>
            <a:ext cx="4109988" cy="2621643"/>
            <a:chOff x="758119" y="1345312"/>
            <a:chExt cx="4109988" cy="2621643"/>
          </a:xfrm>
        </p:grpSpPr>
        <p:pic>
          <p:nvPicPr>
            <p:cNvPr id="5122" name="Picture 2" descr="New Heatmap Views in Correlation Engine version 2.4 | RNA-Seq Blog">
              <a:extLst>
                <a:ext uri="{FF2B5EF4-FFF2-40B4-BE49-F238E27FC236}">
                  <a16:creationId xmlns:a16="http://schemas.microsoft.com/office/drawing/2014/main" id="{44A7E310-661E-9ECC-BCDB-8C77D6BEA5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1" t="22175" r="1947" b="51439"/>
            <a:stretch>
              <a:fillRect/>
            </a:stretch>
          </p:blipFill>
          <p:spPr bwMode="auto">
            <a:xfrm>
              <a:off x="758119" y="1714644"/>
              <a:ext cx="4109988" cy="2252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70F68B5-DD5A-BB78-4CFF-69C1C67DD569}"/>
                </a:ext>
              </a:extLst>
            </p:cNvPr>
            <p:cNvSpPr txBox="1"/>
            <p:nvPr/>
          </p:nvSpPr>
          <p:spPr>
            <a:xfrm>
              <a:off x="1134826" y="1345312"/>
              <a:ext cx="28534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Expression heatmap (HVG)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978F7CA-18E1-9C18-D43F-7F92E28D4929}"/>
              </a:ext>
            </a:extLst>
          </p:cNvPr>
          <p:cNvGrpSpPr/>
          <p:nvPr/>
        </p:nvGrpSpPr>
        <p:grpSpPr>
          <a:xfrm>
            <a:off x="5922378" y="141727"/>
            <a:ext cx="4033520" cy="3097922"/>
            <a:chOff x="5897230" y="13471"/>
            <a:chExt cx="4033520" cy="309792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1D220A3-6789-4DF9-FD9E-45589C790382}"/>
                </a:ext>
              </a:extLst>
            </p:cNvPr>
            <p:cNvGrpSpPr/>
            <p:nvPr/>
          </p:nvGrpSpPr>
          <p:grpSpPr>
            <a:xfrm>
              <a:off x="5897230" y="365125"/>
              <a:ext cx="4033520" cy="2226983"/>
              <a:chOff x="1930400" y="857250"/>
              <a:chExt cx="7233385" cy="3993690"/>
            </a:xfrm>
          </p:grpSpPr>
          <p:pic>
            <p:nvPicPr>
              <p:cNvPr id="5124" name="Picture 4" descr="RNA-Seq data analysis in R - Investigate differentially expressed genes in  your data!">
                <a:extLst>
                  <a:ext uri="{FF2B5EF4-FFF2-40B4-BE49-F238E27FC236}">
                    <a16:creationId xmlns:a16="http://schemas.microsoft.com/office/drawing/2014/main" id="{3E0A81EC-355E-1436-9744-BD7F02CD7F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3928" b="24597"/>
              <a:stretch>
                <a:fillRect/>
              </a:stretch>
            </p:blipFill>
            <p:spPr bwMode="auto">
              <a:xfrm>
                <a:off x="1930400" y="857250"/>
                <a:ext cx="6337701" cy="38783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" name="Picture 4" descr="RNA-Seq data analysis in R - Investigate differentially expressed genes in  your data!">
                <a:extLst>
                  <a:ext uri="{FF2B5EF4-FFF2-40B4-BE49-F238E27FC236}">
                    <a16:creationId xmlns:a16="http://schemas.microsoft.com/office/drawing/2014/main" id="{13F9B41E-51AC-CF84-2E7F-F36EBFE1AA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111" r="-469" b="24597"/>
              <a:stretch>
                <a:fillRect/>
              </a:stretch>
            </p:blipFill>
            <p:spPr bwMode="auto">
              <a:xfrm>
                <a:off x="8384138" y="972561"/>
                <a:ext cx="779647" cy="38783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AD350F-9702-FCF4-4EC6-C8ECE6002D2B}"/>
                </a:ext>
              </a:extLst>
            </p:cNvPr>
            <p:cNvSpPr txBox="1"/>
            <p:nvPr/>
          </p:nvSpPr>
          <p:spPr>
            <a:xfrm>
              <a:off x="7010958" y="13471"/>
              <a:ext cx="1855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Sample distance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AAA372-A686-C527-C22C-4172FAD1437E}"/>
                </a:ext>
              </a:extLst>
            </p:cNvPr>
            <p:cNvSpPr txBox="1"/>
            <p:nvPr/>
          </p:nvSpPr>
          <p:spPr>
            <a:xfrm rot="16200000">
              <a:off x="6298085" y="2610390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cont1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36F4EA8-93B0-8B2A-F88E-2CC619533231}"/>
                </a:ext>
              </a:extLst>
            </p:cNvPr>
            <p:cNvSpPr txBox="1"/>
            <p:nvPr/>
          </p:nvSpPr>
          <p:spPr>
            <a:xfrm rot="16200000">
              <a:off x="6662898" y="2628576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cont2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63F4B9-0F16-89F6-DBD3-EA1F57889820}"/>
                </a:ext>
              </a:extLst>
            </p:cNvPr>
            <p:cNvSpPr txBox="1"/>
            <p:nvPr/>
          </p:nvSpPr>
          <p:spPr>
            <a:xfrm rot="16200000">
              <a:off x="7777832" y="2612993"/>
              <a:ext cx="6630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Treat1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3CA2FA4-4068-7858-9740-E18D35AB1A61}"/>
                </a:ext>
              </a:extLst>
            </p:cNvPr>
            <p:cNvSpPr txBox="1"/>
            <p:nvPr/>
          </p:nvSpPr>
          <p:spPr>
            <a:xfrm rot="16200000">
              <a:off x="7035381" y="2628575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cont3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620AF97-1F1D-780E-90C2-48F8A85745E4}"/>
                </a:ext>
              </a:extLst>
            </p:cNvPr>
            <p:cNvSpPr txBox="1"/>
            <p:nvPr/>
          </p:nvSpPr>
          <p:spPr>
            <a:xfrm rot="16200000">
              <a:off x="7429747" y="2628574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cont4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6CAFFF-1DFF-CE97-B2BB-2A1BA41594D3}"/>
                </a:ext>
              </a:extLst>
            </p:cNvPr>
            <p:cNvSpPr txBox="1"/>
            <p:nvPr/>
          </p:nvSpPr>
          <p:spPr>
            <a:xfrm rot="16200000">
              <a:off x="8130972" y="2625971"/>
              <a:ext cx="6630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Treat2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D4261C-375F-727E-4058-E9F4C1FAD698}"/>
                </a:ext>
              </a:extLst>
            </p:cNvPr>
            <p:cNvSpPr txBox="1"/>
            <p:nvPr/>
          </p:nvSpPr>
          <p:spPr>
            <a:xfrm rot="16200000">
              <a:off x="8908347" y="2625971"/>
              <a:ext cx="6630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Treat4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8B15898-77BA-2B05-38D4-347A55E38AD7}"/>
                </a:ext>
              </a:extLst>
            </p:cNvPr>
            <p:cNvSpPr txBox="1"/>
            <p:nvPr/>
          </p:nvSpPr>
          <p:spPr>
            <a:xfrm rot="16200000">
              <a:off x="8515128" y="2625971"/>
              <a:ext cx="6630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Treat3</a:t>
              </a:r>
            </a:p>
          </p:txBody>
        </p:sp>
      </p:grpSp>
      <p:pic>
        <p:nvPicPr>
          <p:cNvPr id="5126" name="Picture 6" descr="Volcano plots in R: easy step-by-step tutorial - biostatsquid.com">
            <a:extLst>
              <a:ext uri="{FF2B5EF4-FFF2-40B4-BE49-F238E27FC236}">
                <a16:creationId xmlns:a16="http://schemas.microsoft.com/office/drawing/2014/main" id="{3A082A43-7C1B-A112-F461-42BB5D92B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10" y="4146445"/>
            <a:ext cx="3576658" cy="266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267968F-7D28-346C-AC6A-0254EA866B9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348"/>
          <a:stretch>
            <a:fillRect/>
          </a:stretch>
        </p:blipFill>
        <p:spPr>
          <a:xfrm>
            <a:off x="5378792" y="3330341"/>
            <a:ext cx="6042446" cy="35183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CCFA23F-37D8-FB8C-78FA-5D29D8A78392}"/>
              </a:ext>
            </a:extLst>
          </p:cNvPr>
          <p:cNvSpPr txBox="1"/>
          <p:nvPr/>
        </p:nvSpPr>
        <p:spPr>
          <a:xfrm>
            <a:off x="7456167" y="3344313"/>
            <a:ext cx="1887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Pathway analysis</a:t>
            </a:r>
          </a:p>
        </p:txBody>
      </p:sp>
    </p:spTree>
    <p:extLst>
      <p:ext uri="{BB962C8B-B14F-4D97-AF65-F5344CB8AC3E}">
        <p14:creationId xmlns:p14="http://schemas.microsoft.com/office/powerpoint/2010/main" val="1200261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5877F-72F9-BFC7-BC7D-A50F1DA5A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95" y="6343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Omics study (Methyl-seq)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0A30E3-9F49-3137-D2AF-3EA76CA7C4A3}"/>
              </a:ext>
            </a:extLst>
          </p:cNvPr>
          <p:cNvGrpSpPr/>
          <p:nvPr/>
        </p:nvGrpSpPr>
        <p:grpSpPr>
          <a:xfrm>
            <a:off x="545779" y="1591157"/>
            <a:ext cx="7385438" cy="1826007"/>
            <a:chOff x="160768" y="2242857"/>
            <a:chExt cx="11854769" cy="2931023"/>
          </a:xfrm>
        </p:grpSpPr>
        <p:pic>
          <p:nvPicPr>
            <p:cNvPr id="6146" name="Picture 2" descr="DNA methylation in Arabidopsis has a genetic basis and shows evidence of  local adaptation | eLife">
              <a:extLst>
                <a:ext uri="{FF2B5EF4-FFF2-40B4-BE49-F238E27FC236}">
                  <a16:creationId xmlns:a16="http://schemas.microsoft.com/office/drawing/2014/main" id="{593A8F07-FCDB-9C4D-18CF-ACC4AFB726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4" t="57476" r="1711"/>
            <a:stretch>
              <a:fillRect/>
            </a:stretch>
          </p:blipFill>
          <p:spPr bwMode="auto">
            <a:xfrm>
              <a:off x="176462" y="2281188"/>
              <a:ext cx="11839075" cy="2892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1C324B5-B0F2-452C-CD58-FA9B1F0F03E8}"/>
                    </a:ext>
                  </a:extLst>
                </p14:cNvPr>
                <p14:cNvContentPartPr/>
                <p14:nvPr/>
              </p14:nvContentPartPr>
              <p14:xfrm>
                <a:off x="160768" y="2242857"/>
                <a:ext cx="160560" cy="1828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1C324B5-B0F2-452C-CD58-FA9B1F0F03E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468" y="2214012"/>
                  <a:ext cx="217738" cy="239994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3FC2839-3388-F6C4-5DD5-45500021A3C3}"/>
              </a:ext>
            </a:extLst>
          </p:cNvPr>
          <p:cNvSpPr txBox="1"/>
          <p:nvPr/>
        </p:nvSpPr>
        <p:spPr>
          <a:xfrm>
            <a:off x="1415688" y="1156827"/>
            <a:ext cx="6012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Genome wide CpG methylation alteration (edited samples)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5B2D2D-5842-DF3B-2A9A-BB282FA6926F}"/>
              </a:ext>
            </a:extLst>
          </p:cNvPr>
          <p:cNvSpPr txBox="1"/>
          <p:nvPr/>
        </p:nvSpPr>
        <p:spPr>
          <a:xfrm>
            <a:off x="1737635" y="3441044"/>
            <a:ext cx="5368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target region has strong differential methylation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A5577A-9016-9470-53C3-E4B8FABF6F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5510" y="454793"/>
            <a:ext cx="2950934" cy="33034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B2771E-3486-F1E4-7565-B3267508B74E}"/>
              </a:ext>
            </a:extLst>
          </p:cNvPr>
          <p:cNvSpPr txBox="1"/>
          <p:nvPr/>
        </p:nvSpPr>
        <p:spPr>
          <a:xfrm>
            <a:off x="8549528" y="387657"/>
            <a:ext cx="3642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Differentially methylated regions (DMR)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297BFD-FEA0-A323-64F4-5F2B1626BE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5381" y="4349750"/>
            <a:ext cx="3213100" cy="25082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C99DFF-449C-CCAB-3ED6-A9613A9345F0}"/>
              </a:ext>
            </a:extLst>
          </p:cNvPr>
          <p:cNvSpPr txBox="1"/>
          <p:nvPr/>
        </p:nvSpPr>
        <p:spPr>
          <a:xfrm>
            <a:off x="8041903" y="4042542"/>
            <a:ext cx="42381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DMR associated pathways (hypermethylation)</a:t>
            </a:r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1788534A-392D-F483-7B34-466E38FDE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9" b="56748"/>
          <a:stretch>
            <a:fillRect/>
          </a:stretch>
        </p:blipFill>
        <p:spPr bwMode="auto">
          <a:xfrm>
            <a:off x="1618174" y="4381096"/>
            <a:ext cx="5488303" cy="229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8E9D44-837D-1AFA-070B-8E0E2F33DAFF}"/>
              </a:ext>
            </a:extLst>
          </p:cNvPr>
          <p:cNvSpPr txBox="1"/>
          <p:nvPr/>
        </p:nvSpPr>
        <p:spPr>
          <a:xfrm>
            <a:off x="1866230" y="4158171"/>
            <a:ext cx="1619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DMR annotation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54C4A1-3CFD-667F-D940-2BB5D8F0E80D}"/>
              </a:ext>
            </a:extLst>
          </p:cNvPr>
          <p:cNvSpPr txBox="1"/>
          <p:nvPr/>
        </p:nvSpPr>
        <p:spPr>
          <a:xfrm>
            <a:off x="4954066" y="4179141"/>
            <a:ext cx="15958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CpG annotation</a:t>
            </a:r>
          </a:p>
        </p:txBody>
      </p:sp>
    </p:spTree>
    <p:extLst>
      <p:ext uri="{BB962C8B-B14F-4D97-AF65-F5344CB8AC3E}">
        <p14:creationId xmlns:p14="http://schemas.microsoft.com/office/powerpoint/2010/main" val="1800444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DBAD4-B613-31F7-1401-038A229A7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08470-4FB5-7EB0-AC69-DF758D1F2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BAF835-B097-5F86-4EB2-8D5882CF7F0E}"/>
              </a:ext>
            </a:extLst>
          </p:cNvPr>
          <p:cNvSpPr txBox="1"/>
          <p:nvPr/>
        </p:nvSpPr>
        <p:spPr>
          <a:xfrm>
            <a:off x="1057523" y="1690688"/>
            <a:ext cx="842838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Gene editing NGS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Protein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mRNA sequence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903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E08E4-54CB-3959-539E-307A68118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64D23-6B08-2F3B-187A-2122A728F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Optimizing protein sequence for epi-genetic editor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5E0FF7E-3E64-2216-CE7B-0003E3ADD9FC}"/>
              </a:ext>
            </a:extLst>
          </p:cNvPr>
          <p:cNvGrpSpPr/>
          <p:nvPr/>
        </p:nvGrpSpPr>
        <p:grpSpPr>
          <a:xfrm>
            <a:off x="743990" y="3838975"/>
            <a:ext cx="3764797" cy="1314507"/>
            <a:chOff x="907889" y="2033423"/>
            <a:chExt cx="3764797" cy="131450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268FBB4-7F98-EBD8-64AE-E02E065A4075}"/>
                </a:ext>
              </a:extLst>
            </p:cNvPr>
            <p:cNvGrpSpPr/>
            <p:nvPr/>
          </p:nvGrpSpPr>
          <p:grpSpPr>
            <a:xfrm>
              <a:off x="907889" y="2033423"/>
              <a:ext cx="3764797" cy="1314507"/>
              <a:chOff x="838200" y="3544212"/>
              <a:chExt cx="3764797" cy="1314507"/>
            </a:xfrm>
          </p:grpSpPr>
          <p:pic>
            <p:nvPicPr>
              <p:cNvPr id="3" name="Picture 2" descr="Figure 1">
                <a:extLst>
                  <a:ext uri="{FF2B5EF4-FFF2-40B4-BE49-F238E27FC236}">
                    <a16:creationId xmlns:a16="http://schemas.microsoft.com/office/drawing/2014/main" id="{B8F54F96-C812-0D4E-0B49-8C39E23DC7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79" t="56708" r="984" b="4807"/>
              <a:stretch>
                <a:fillRect/>
              </a:stretch>
            </p:blipFill>
            <p:spPr bwMode="auto">
              <a:xfrm>
                <a:off x="838200" y="3587859"/>
                <a:ext cx="3764797" cy="12708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Ink 3">
                    <a:extLst>
                      <a:ext uri="{FF2B5EF4-FFF2-40B4-BE49-F238E27FC236}">
                        <a16:creationId xmlns:a16="http://schemas.microsoft.com/office/drawing/2014/main" id="{3FE0E96D-0FA0-AB88-40CB-1C95EB5A5C28}"/>
                      </a:ext>
                    </a:extLst>
                  </p14:cNvPr>
                  <p14:cNvContentPartPr/>
                  <p14:nvPr/>
                </p14:nvContentPartPr>
                <p14:xfrm>
                  <a:off x="2525199" y="3544212"/>
                  <a:ext cx="1742400" cy="545400"/>
                </p14:xfrm>
              </p:contentPart>
            </mc:Choice>
            <mc:Fallback xmlns="">
              <p:pic>
                <p:nvPicPr>
                  <p:cNvPr id="4" name="Ink 3">
                    <a:extLst>
                      <a:ext uri="{FF2B5EF4-FFF2-40B4-BE49-F238E27FC236}">
                        <a16:creationId xmlns:a16="http://schemas.microsoft.com/office/drawing/2014/main" id="{3FE0E96D-0FA0-AB88-40CB-1C95EB5A5C28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462559" y="3481572"/>
                    <a:ext cx="1868040" cy="671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FD482AF-041D-CF79-2ECC-4A86756B2909}"/>
                    </a:ext>
                  </a:extLst>
                </p14:cNvPr>
                <p14:cNvContentPartPr/>
                <p14:nvPr/>
              </p14:nvContentPartPr>
              <p14:xfrm>
                <a:off x="3928479" y="2269812"/>
                <a:ext cx="225000" cy="304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FD482AF-041D-CF79-2ECC-4A86756B290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65839" y="2207172"/>
                  <a:ext cx="35064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B7D1135-5D36-43DD-F997-E6C83419AB6C}"/>
                    </a:ext>
                  </a:extLst>
                </p14:cNvPr>
                <p14:cNvContentPartPr/>
                <p14:nvPr/>
              </p14:nvContentPartPr>
              <p14:xfrm>
                <a:off x="3970239" y="2540532"/>
                <a:ext cx="99720" cy="194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B7D1135-5D36-43DD-F997-E6C83419AB6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07239" y="2477892"/>
                  <a:ext cx="22536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D09437B-2A14-920E-16F2-1EEBACCBC88C}"/>
                    </a:ext>
                  </a:extLst>
                </p14:cNvPr>
                <p14:cNvContentPartPr/>
                <p14:nvPr/>
              </p14:nvContentPartPr>
              <p14:xfrm>
                <a:off x="3331239" y="2711532"/>
                <a:ext cx="32760" cy="34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D09437B-2A14-920E-16F2-1EEBACCBC88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13239" y="2693532"/>
                  <a:ext cx="684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C89F829-B70D-1B5C-9FEA-ABB3305ADFBF}"/>
                    </a:ext>
                  </a:extLst>
                </p14:cNvPr>
                <p14:cNvContentPartPr/>
                <p14:nvPr/>
              </p14:nvContentPartPr>
              <p14:xfrm>
                <a:off x="3482439" y="2713692"/>
                <a:ext cx="30960" cy="28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C89F829-B70D-1B5C-9FEA-ABB3305ADFB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64439" y="2696052"/>
                  <a:ext cx="66600" cy="637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4" name="Bent-Up Arrow 13">
              <a:extLst>
                <a:ext uri="{FF2B5EF4-FFF2-40B4-BE49-F238E27FC236}">
                  <a16:creationId xmlns:a16="http://schemas.microsoft.com/office/drawing/2014/main" id="{FB0ECB6B-E821-3F1C-A642-70F4755F18BD}"/>
                </a:ext>
              </a:extLst>
            </p:cNvPr>
            <p:cNvSpPr/>
            <p:nvPr/>
          </p:nvSpPr>
          <p:spPr>
            <a:xfrm rot="16200000" flipV="1">
              <a:off x="3893830" y="2463210"/>
              <a:ext cx="389564" cy="320266"/>
            </a:xfrm>
            <a:prstGeom prst="bentUpArrow">
              <a:avLst>
                <a:gd name="adj1" fmla="val 12984"/>
                <a:gd name="adj2" fmla="val 25000"/>
                <a:gd name="adj3" fmla="val 2500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062DEE6-1DDB-3E3A-0030-BDC8DA321178}"/>
                </a:ext>
              </a:extLst>
            </p:cNvPr>
            <p:cNvSpPr/>
            <p:nvPr/>
          </p:nvSpPr>
          <p:spPr>
            <a:xfrm>
              <a:off x="4152039" y="2388606"/>
              <a:ext cx="100739" cy="22905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9744697-F9C5-8747-D6D5-F4DB75DDB3E0}"/>
                </a:ext>
              </a:extLst>
            </p:cNvPr>
            <p:cNvSpPr txBox="1"/>
            <p:nvPr/>
          </p:nvSpPr>
          <p:spPr>
            <a:xfrm rot="20118750">
              <a:off x="2446688" y="2603810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ED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174936-4BE2-2DA7-FEA5-BE6F4D9BFD74}"/>
                </a:ext>
              </a:extLst>
            </p:cNvPr>
            <p:cNvSpPr txBox="1"/>
            <p:nvPr/>
          </p:nvSpPr>
          <p:spPr>
            <a:xfrm>
              <a:off x="1554188" y="2341959"/>
              <a:ext cx="4716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dCas9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7B326B2-6672-0AC3-3476-47128D7DFF3C}"/>
              </a:ext>
            </a:extLst>
          </p:cNvPr>
          <p:cNvGrpSpPr/>
          <p:nvPr/>
        </p:nvGrpSpPr>
        <p:grpSpPr>
          <a:xfrm>
            <a:off x="781498" y="1802660"/>
            <a:ext cx="3689782" cy="1599177"/>
            <a:chOff x="5461914" y="3429000"/>
            <a:chExt cx="3689782" cy="1599177"/>
          </a:xfrm>
        </p:grpSpPr>
        <p:pic>
          <p:nvPicPr>
            <p:cNvPr id="1026" name="Picture 2" descr="Figure 1">
              <a:extLst>
                <a:ext uri="{FF2B5EF4-FFF2-40B4-BE49-F238E27FC236}">
                  <a16:creationId xmlns:a16="http://schemas.microsoft.com/office/drawing/2014/main" id="{F6399915-3CF2-2565-52BD-BA35340619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97" t="1946" r="2515" b="49628"/>
            <a:stretch>
              <a:fillRect/>
            </a:stretch>
          </p:blipFill>
          <p:spPr bwMode="auto">
            <a:xfrm>
              <a:off x="5461914" y="3429000"/>
              <a:ext cx="3689782" cy="1599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B07C8BE-5E0C-A909-CC14-2E11760F8A2A}"/>
                    </a:ext>
                  </a:extLst>
                </p14:cNvPr>
                <p14:cNvContentPartPr/>
                <p14:nvPr/>
              </p14:nvContentPartPr>
              <p14:xfrm>
                <a:off x="8552209" y="4301769"/>
                <a:ext cx="78840" cy="192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B07C8BE-5E0C-A909-CC14-2E11760F8A2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489209" y="4239129"/>
                  <a:ext cx="204480" cy="3178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3" name="Bent-Up Arrow 12">
              <a:extLst>
                <a:ext uri="{FF2B5EF4-FFF2-40B4-BE49-F238E27FC236}">
                  <a16:creationId xmlns:a16="http://schemas.microsoft.com/office/drawing/2014/main" id="{5CB48949-EE39-A62E-CF2C-B2CB8C96742E}"/>
                </a:ext>
              </a:extLst>
            </p:cNvPr>
            <p:cNvSpPr/>
            <p:nvPr/>
          </p:nvSpPr>
          <p:spPr>
            <a:xfrm rot="16200000" flipV="1">
              <a:off x="8461383" y="4237756"/>
              <a:ext cx="389564" cy="320266"/>
            </a:xfrm>
            <a:prstGeom prst="bentUpArrow">
              <a:avLst>
                <a:gd name="adj1" fmla="val 12984"/>
                <a:gd name="adj2" fmla="val 25000"/>
                <a:gd name="adj3" fmla="val 2500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0160A9E-5479-824B-5D4B-50C4D9699CC1}"/>
                    </a:ext>
                  </a:extLst>
                </p14:cNvPr>
                <p14:cNvContentPartPr/>
                <p14:nvPr/>
              </p14:nvContentPartPr>
              <p14:xfrm>
                <a:off x="8143969" y="3997209"/>
                <a:ext cx="852120" cy="186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0160A9E-5479-824B-5D4B-50C4D9699CC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25969" y="3979209"/>
                  <a:ext cx="8877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329BB6B-9FBF-3FC7-6EA8-E6F8EF9A2D43}"/>
                    </a:ext>
                  </a:extLst>
                </p14:cNvPr>
                <p14:cNvContentPartPr/>
                <p14:nvPr/>
              </p14:nvContentPartPr>
              <p14:xfrm>
                <a:off x="8327569" y="4093689"/>
                <a:ext cx="229320" cy="35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329BB6B-9FBF-3FC7-6EA8-E6F8EF9A2D4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309569" y="4075689"/>
                  <a:ext cx="2649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CC69A33-37EF-20BE-CADC-0CB6C69A72FF}"/>
                    </a:ext>
                  </a:extLst>
                </p14:cNvPr>
                <p14:cNvContentPartPr/>
                <p14:nvPr/>
              </p14:nvContentPartPr>
              <p14:xfrm>
                <a:off x="8504689" y="3979929"/>
                <a:ext cx="213120" cy="110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CC69A33-37EF-20BE-CADC-0CB6C69A72F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486689" y="3962289"/>
                  <a:ext cx="248760" cy="14616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4C8B610-E20F-3E1C-185C-B4EBC617292F}"/>
              </a:ext>
            </a:extLst>
          </p:cNvPr>
          <p:cNvCxnSpPr/>
          <p:nvPr/>
        </p:nvCxnSpPr>
        <p:spPr>
          <a:xfrm>
            <a:off x="2704454" y="3316637"/>
            <a:ext cx="0" cy="5659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F5F5F64-3F37-D335-C50D-8371435131B8}"/>
              </a:ext>
            </a:extLst>
          </p:cNvPr>
          <p:cNvSpPr txBox="1"/>
          <p:nvPr/>
        </p:nvSpPr>
        <p:spPr>
          <a:xfrm>
            <a:off x="1184871" y="5465018"/>
            <a:ext cx="3039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Epigenetic editor inactivates gene by </a:t>
            </a:r>
          </a:p>
          <a:p>
            <a:r>
              <a:rPr lang="en-US" sz="1400" dirty="0"/>
              <a:t>installing methylation on promoter</a:t>
            </a:r>
          </a:p>
        </p:txBody>
      </p:sp>
      <p:pic>
        <p:nvPicPr>
          <p:cNvPr id="1028" name="Picture 4" descr="Fig. 1">
            <a:extLst>
              <a:ext uri="{FF2B5EF4-FFF2-40B4-BE49-F238E27FC236}">
                <a16:creationId xmlns:a16="http://schemas.microsoft.com/office/drawing/2014/main" id="{3F38AAE4-27DA-B675-FAE0-3BFC532AF3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>
            <a:fillRect/>
          </a:stretch>
        </p:blipFill>
        <p:spPr bwMode="auto">
          <a:xfrm>
            <a:off x="5557627" y="1690688"/>
            <a:ext cx="5137238" cy="427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B6EF69D-A9C1-4E59-0B51-74B3C26B6612}"/>
              </a:ext>
            </a:extLst>
          </p:cNvPr>
          <p:cNvSpPr txBox="1"/>
          <p:nvPr/>
        </p:nvSpPr>
        <p:spPr>
          <a:xfrm>
            <a:off x="8709257" y="5988238"/>
            <a:ext cx="1985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Chroma Medicine 2025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F10C23-D3E6-5E62-37D9-D284514C077A}"/>
              </a:ext>
            </a:extLst>
          </p:cNvPr>
          <p:cNvSpPr txBox="1"/>
          <p:nvPr/>
        </p:nvSpPr>
        <p:spPr>
          <a:xfrm>
            <a:off x="2534165" y="1734335"/>
            <a:ext cx="9877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DNMT3A</a:t>
            </a:r>
          </a:p>
        </p:txBody>
      </p:sp>
    </p:spTree>
    <p:extLst>
      <p:ext uri="{BB962C8B-B14F-4D97-AF65-F5344CB8AC3E}">
        <p14:creationId xmlns:p14="http://schemas.microsoft.com/office/powerpoint/2010/main" val="3780954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8C671-A34E-4958-2F2B-E613C154A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908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Structure-based enzyme optimization (an example)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36D3766-80B5-9E98-2A19-3CF780F57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84" y="1120185"/>
            <a:ext cx="6148039" cy="262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B0949670-2B5D-E428-4AE7-4465DB3F9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33" t="72358"/>
          <a:stretch>
            <a:fillRect/>
          </a:stretch>
        </p:blipFill>
        <p:spPr bwMode="auto">
          <a:xfrm>
            <a:off x="4774652" y="3980981"/>
            <a:ext cx="5967691" cy="216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8CC1B4-95AC-AD62-33BF-02CCB7CC7699}"/>
              </a:ext>
            </a:extLst>
          </p:cNvPr>
          <p:cNvSpPr txBox="1"/>
          <p:nvPr/>
        </p:nvSpPr>
        <p:spPr>
          <a:xfrm>
            <a:off x="9967113" y="6384995"/>
            <a:ext cx="1992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Sumida et al JACS 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780A74-7FFF-C831-141E-7E5D5CBF4AE5}"/>
              </a:ext>
            </a:extLst>
          </p:cNvPr>
          <p:cNvSpPr txBox="1"/>
          <p:nvPr/>
        </p:nvSpPr>
        <p:spPr>
          <a:xfrm>
            <a:off x="1675867" y="3980981"/>
            <a:ext cx="1730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Thermostability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195527-FC86-B9DB-4F76-9D39DCB76A2B}"/>
              </a:ext>
            </a:extLst>
          </p:cNvPr>
          <p:cNvSpPr txBox="1"/>
          <p:nvPr/>
        </p:nvSpPr>
        <p:spPr>
          <a:xfrm>
            <a:off x="5876160" y="3670613"/>
            <a:ext cx="669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Yield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971CE4-A48B-022E-4C48-909F799E6A8E}"/>
              </a:ext>
            </a:extLst>
          </p:cNvPr>
          <p:cNvSpPr txBox="1"/>
          <p:nvPr/>
        </p:nvSpPr>
        <p:spPr>
          <a:xfrm>
            <a:off x="8782911" y="3670613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Activity</a:t>
            </a:r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467B3463-8B84-B225-7636-2E779C8D48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25" t="36618" b="33913"/>
          <a:stretch>
            <a:fillRect/>
          </a:stretch>
        </p:blipFill>
        <p:spPr bwMode="auto">
          <a:xfrm>
            <a:off x="1099930" y="4240695"/>
            <a:ext cx="2675628" cy="202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117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3136</TotalTime>
  <Words>1305</Words>
  <Application>Microsoft Macintosh PowerPoint</Application>
  <PresentationFormat>Widescreen</PresentationFormat>
  <Paragraphs>343</Paragraphs>
  <Slides>30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Aptos</vt:lpstr>
      <vt:lpstr>Aptos Display</vt:lpstr>
      <vt:lpstr>Aptos Narrow</vt:lpstr>
      <vt:lpstr>Arial</vt:lpstr>
      <vt:lpstr>Wingdings</vt:lpstr>
      <vt:lpstr>Office Theme</vt:lpstr>
      <vt:lpstr>AI/ML assisted biomolecule optimization in gene editing</vt:lpstr>
      <vt:lpstr>Agenda</vt:lpstr>
      <vt:lpstr>Gene editing screening platform</vt:lpstr>
      <vt:lpstr>NGS analysis development</vt:lpstr>
      <vt:lpstr>Omics study (RNA-seq)</vt:lpstr>
      <vt:lpstr>Omics study (Methyl-seq)</vt:lpstr>
      <vt:lpstr>Agenda</vt:lpstr>
      <vt:lpstr>Optimizing protein sequence for epi-genetic editor</vt:lpstr>
      <vt:lpstr>Structure-based enzyme optimization (an example)</vt:lpstr>
      <vt:lpstr>Structure-based design</vt:lpstr>
      <vt:lpstr>Protein language model-based design</vt:lpstr>
      <vt:lpstr>Usage of multiple pLMs</vt:lpstr>
      <vt:lpstr>Sequence filtering and selection</vt:lpstr>
      <vt:lpstr>Sequence pooling and experimental validation</vt:lpstr>
      <vt:lpstr>Sequence pooling and experimental validation</vt:lpstr>
      <vt:lpstr>Deep learning to model mutation effects</vt:lpstr>
      <vt:lpstr>Model performance</vt:lpstr>
      <vt:lpstr>Fine tune ESM2</vt:lpstr>
      <vt:lpstr>Agenda</vt:lpstr>
      <vt:lpstr>Base editing development strategy</vt:lpstr>
      <vt:lpstr>Guide screening results in hematopoietic stem cells (HSC)</vt:lpstr>
      <vt:lpstr>Editor mRNA optimization</vt:lpstr>
      <vt:lpstr>5’UTR optimization</vt:lpstr>
      <vt:lpstr>Close look at the HSC TE data</vt:lpstr>
      <vt:lpstr>RNA foundation model</vt:lpstr>
      <vt:lpstr>Machine learning for 5’UTR-TE modeling</vt:lpstr>
      <vt:lpstr>5’UTR candidate sequence generation</vt:lpstr>
      <vt:lpstr>5’UTR screening results</vt:lpstr>
      <vt:lpstr>Summary and future direction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chuan ye</dc:creator>
  <cp:lastModifiedBy>chuan ye</cp:lastModifiedBy>
  <cp:revision>9</cp:revision>
  <dcterms:created xsi:type="dcterms:W3CDTF">2025-06-09T16:06:16Z</dcterms:created>
  <dcterms:modified xsi:type="dcterms:W3CDTF">2025-07-01T13:01:01Z</dcterms:modified>
</cp:coreProperties>
</file>